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7" r:id="rId2"/>
    <p:sldId id="256" r:id="rId3"/>
    <p:sldId id="257" r:id="rId4"/>
    <p:sldId id="351" r:id="rId5"/>
    <p:sldId id="350" r:id="rId6"/>
    <p:sldId id="355" r:id="rId7"/>
    <p:sldId id="356" r:id="rId8"/>
    <p:sldId id="343" r:id="rId9"/>
    <p:sldId id="347" r:id="rId10"/>
    <p:sldId id="358" r:id="rId11"/>
    <p:sldId id="264" r:id="rId12"/>
    <p:sldId id="354" r:id="rId13"/>
    <p:sldId id="353" r:id="rId14"/>
    <p:sldId id="341" r:id="rId15"/>
    <p:sldId id="348" r:id="rId16"/>
  </p:sldIdLst>
  <p:sldSz cx="9144000" cy="6858000" type="screen4x3"/>
  <p:notesSz cx="7077075" cy="9363075"/>
  <p:defaultTextStyle>
    <a:defPPr>
      <a:defRPr lang="en-US"/>
    </a:defPPr>
    <a:lvl1pPr algn="ctr" rtl="0" fontAlgn="base">
      <a:spcBef>
        <a:spcPct val="0"/>
      </a:spcBef>
      <a:spcAft>
        <a:spcPct val="0"/>
      </a:spcAft>
      <a:defRPr b="1" kern="1200">
        <a:solidFill>
          <a:schemeClr val="tx1"/>
        </a:solidFill>
        <a:latin typeface="Arial" pitchFamily="34" charset="0"/>
        <a:ea typeface="+mn-ea"/>
        <a:cs typeface="+mn-cs"/>
      </a:defRPr>
    </a:lvl1pPr>
    <a:lvl2pPr marL="457200" algn="ctr" rtl="0" fontAlgn="base">
      <a:spcBef>
        <a:spcPct val="0"/>
      </a:spcBef>
      <a:spcAft>
        <a:spcPct val="0"/>
      </a:spcAft>
      <a:defRPr b="1" kern="1200">
        <a:solidFill>
          <a:schemeClr val="tx1"/>
        </a:solidFill>
        <a:latin typeface="Arial" pitchFamily="34" charset="0"/>
        <a:ea typeface="+mn-ea"/>
        <a:cs typeface="+mn-cs"/>
      </a:defRPr>
    </a:lvl2pPr>
    <a:lvl3pPr marL="914400" algn="ctr" rtl="0" fontAlgn="base">
      <a:spcBef>
        <a:spcPct val="0"/>
      </a:spcBef>
      <a:spcAft>
        <a:spcPct val="0"/>
      </a:spcAft>
      <a:defRPr b="1" kern="1200">
        <a:solidFill>
          <a:schemeClr val="tx1"/>
        </a:solidFill>
        <a:latin typeface="Arial" pitchFamily="34" charset="0"/>
        <a:ea typeface="+mn-ea"/>
        <a:cs typeface="+mn-cs"/>
      </a:defRPr>
    </a:lvl3pPr>
    <a:lvl4pPr marL="1371600" algn="ctr" rtl="0" fontAlgn="base">
      <a:spcBef>
        <a:spcPct val="0"/>
      </a:spcBef>
      <a:spcAft>
        <a:spcPct val="0"/>
      </a:spcAft>
      <a:defRPr b="1" kern="1200">
        <a:solidFill>
          <a:schemeClr val="tx1"/>
        </a:solidFill>
        <a:latin typeface="Arial" pitchFamily="34" charset="0"/>
        <a:ea typeface="+mn-ea"/>
        <a:cs typeface="+mn-cs"/>
      </a:defRPr>
    </a:lvl4pPr>
    <a:lvl5pPr marL="1828800" algn="ctr"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4B5"/>
    <a:srgbClr val="CC50AC"/>
    <a:srgbClr val="0D607D"/>
    <a:srgbClr val="339933"/>
    <a:srgbClr val="5F5F5F"/>
    <a:srgbClr val="00FF00"/>
    <a:srgbClr val="FF3399"/>
    <a:srgbClr val="FF00FF"/>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494" autoAdjust="0"/>
  </p:normalViewPr>
  <p:slideViewPr>
    <p:cSldViewPr>
      <p:cViewPr varScale="1">
        <p:scale>
          <a:sx n="82" d="100"/>
          <a:sy n="82" d="100"/>
        </p:scale>
        <p:origin x="-104" y="-224"/>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490"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l" defTabSz="939800">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b="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l" defTabSz="939800">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b="0">
                <a:latin typeface="Arial" charset="0"/>
              </a:defRPr>
            </a:lvl1pPr>
          </a:lstStyle>
          <a:p>
            <a:pPr>
              <a:defRPr/>
            </a:pPr>
            <a:fld id="{2F13C18D-6F4B-4EA1-9BA5-B8EB4F557903}" type="slidenum">
              <a:rPr lang="en-US"/>
              <a:pPr>
                <a:defRPr/>
              </a:pPr>
              <a:t>‹#›</a:t>
            </a:fld>
            <a:endParaRPr lang="en-US"/>
          </a:p>
        </p:txBody>
      </p:sp>
    </p:spTree>
    <p:extLst>
      <p:ext uri="{BB962C8B-B14F-4D97-AF65-F5344CB8AC3E}">
        <p14:creationId xmlns:p14="http://schemas.microsoft.com/office/powerpoint/2010/main" val="3195118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94128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418AC44D-CF89-4A6C-A39B-8A4083E67E77}" type="slidenum">
              <a:rPr lang="en-US" b="0" smtClean="0"/>
              <a:pPr eaLnBrk="1" hangingPunct="1"/>
              <a:t>11</a:t>
            </a:fld>
            <a:endParaRPr lang="en-US" b="0" smtClean="0"/>
          </a:p>
        </p:txBody>
      </p:sp>
      <p:sp>
        <p:nvSpPr>
          <p:cNvPr id="25603" name="Rectangle 2"/>
          <p:cNvSpPr>
            <a:spLocks noGrp="1" noRot="1" noChangeAspect="1" noChangeArrowheads="1" noTextEdit="1"/>
          </p:cNvSpPr>
          <p:nvPr>
            <p:ph type="sldImg"/>
          </p:nvPr>
        </p:nvSpPr>
        <p:spPr>
          <a:xfrm>
            <a:off x="1200150" y="701675"/>
            <a:ext cx="4681538" cy="3511550"/>
          </a:xfrm>
          <a:ln/>
        </p:spPr>
      </p:sp>
      <p:sp>
        <p:nvSpPr>
          <p:cNvPr id="25604" name="Rectangle 3"/>
          <p:cNvSpPr>
            <a:spLocks noGrp="1" noChangeArrowheads="1"/>
          </p:cNvSpPr>
          <p:nvPr>
            <p:ph type="body" idx="1"/>
          </p:nvPr>
        </p:nvSpPr>
        <p:spPr>
          <a:noFill/>
        </p:spPr>
        <p:txBody>
          <a:bodyPr/>
          <a:lstStyle/>
          <a:p>
            <a:pPr eaLnBrk="1" hangingPunct="1"/>
            <a:endParaRPr lang="en-US" smtClean="0">
              <a:latin typeface="Comic Sans MS" pitchFamily="66" charset="0"/>
            </a:endParaRPr>
          </a:p>
        </p:txBody>
      </p:sp>
    </p:spTree>
    <p:extLst>
      <p:ext uri="{BB962C8B-B14F-4D97-AF65-F5344CB8AC3E}">
        <p14:creationId xmlns:p14="http://schemas.microsoft.com/office/powerpoint/2010/main" val="117409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66427" indent="-294780" eaLnBrk="0" hangingPunct="0">
              <a:defRPr>
                <a:solidFill>
                  <a:schemeClr val="tx1"/>
                </a:solidFill>
                <a:latin typeface="Arial" pitchFamily="34" charset="0"/>
              </a:defRPr>
            </a:lvl2pPr>
            <a:lvl3pPr marL="1179119" indent="-235824" eaLnBrk="0" hangingPunct="0">
              <a:defRPr>
                <a:solidFill>
                  <a:schemeClr val="tx1"/>
                </a:solidFill>
                <a:latin typeface="Arial" pitchFamily="34" charset="0"/>
              </a:defRPr>
            </a:lvl3pPr>
            <a:lvl4pPr marL="1650766" indent="-235824" eaLnBrk="0" hangingPunct="0">
              <a:defRPr>
                <a:solidFill>
                  <a:schemeClr val="tx1"/>
                </a:solidFill>
                <a:latin typeface="Arial" pitchFamily="34" charset="0"/>
              </a:defRPr>
            </a:lvl4pPr>
            <a:lvl5pPr marL="2122414" indent="-235824" eaLnBrk="0" hangingPunct="0">
              <a:defRPr>
                <a:solidFill>
                  <a:schemeClr val="tx1"/>
                </a:solidFill>
                <a:latin typeface="Arial" pitchFamily="34" charset="0"/>
              </a:defRPr>
            </a:lvl5pPr>
            <a:lvl6pPr marL="2594061" indent="-235824" eaLnBrk="0" fontAlgn="base" hangingPunct="0">
              <a:spcBef>
                <a:spcPct val="0"/>
              </a:spcBef>
              <a:spcAft>
                <a:spcPct val="0"/>
              </a:spcAft>
              <a:defRPr>
                <a:solidFill>
                  <a:schemeClr val="tx1"/>
                </a:solidFill>
                <a:latin typeface="Arial" pitchFamily="34" charset="0"/>
              </a:defRPr>
            </a:lvl6pPr>
            <a:lvl7pPr marL="3065709" indent="-235824" eaLnBrk="0" fontAlgn="base" hangingPunct="0">
              <a:spcBef>
                <a:spcPct val="0"/>
              </a:spcBef>
              <a:spcAft>
                <a:spcPct val="0"/>
              </a:spcAft>
              <a:defRPr>
                <a:solidFill>
                  <a:schemeClr val="tx1"/>
                </a:solidFill>
                <a:latin typeface="Arial" pitchFamily="34" charset="0"/>
              </a:defRPr>
            </a:lvl7pPr>
            <a:lvl8pPr marL="3537356" indent="-235824" eaLnBrk="0" fontAlgn="base" hangingPunct="0">
              <a:spcBef>
                <a:spcPct val="0"/>
              </a:spcBef>
              <a:spcAft>
                <a:spcPct val="0"/>
              </a:spcAft>
              <a:defRPr>
                <a:solidFill>
                  <a:schemeClr val="tx1"/>
                </a:solidFill>
                <a:latin typeface="Arial" pitchFamily="34" charset="0"/>
              </a:defRPr>
            </a:lvl8pPr>
            <a:lvl9pPr marL="4009004" indent="-235824"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12</a:t>
            </a:fld>
            <a:endParaRPr lang="en-US" smtClean="0"/>
          </a:p>
        </p:txBody>
      </p:sp>
    </p:spTree>
    <p:extLst>
      <p:ext uri="{BB962C8B-B14F-4D97-AF65-F5344CB8AC3E}">
        <p14:creationId xmlns:p14="http://schemas.microsoft.com/office/powerpoint/2010/main" val="369537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C7523271-DA9B-4D84-BEE3-AC2778C3DA72}" type="slidenum">
              <a:rPr lang="en-US" b="0" smtClean="0"/>
              <a:pPr eaLnBrk="1" hangingPunct="1"/>
              <a:t>13</a:t>
            </a:fld>
            <a:endParaRPr lang="en-US" b="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04879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35DF4535-C9B9-4193-A429-7B4A3A8ADDE4}" type="slidenum">
              <a:rPr lang="en-US" b="0" smtClean="0"/>
              <a:pPr eaLnBrk="1" hangingPunct="1"/>
              <a:t>14</a:t>
            </a:fld>
            <a:endParaRPr lang="en-US" b="0" smtClean="0"/>
          </a:p>
        </p:txBody>
      </p:sp>
      <p:sp>
        <p:nvSpPr>
          <p:cNvPr id="27651" name="Rectangle 2"/>
          <p:cNvSpPr>
            <a:spLocks noGrp="1" noRot="1" noChangeAspect="1" noChangeArrowheads="1" noTextEdit="1"/>
          </p:cNvSpPr>
          <p:nvPr>
            <p:ph type="sldImg"/>
          </p:nvPr>
        </p:nvSpPr>
        <p:spPr>
          <a:xfrm>
            <a:off x="1200150" y="703263"/>
            <a:ext cx="4679950" cy="3509962"/>
          </a:xfrm>
          <a:ln/>
        </p:spPr>
      </p:sp>
      <p:sp>
        <p:nvSpPr>
          <p:cNvPr id="27652" name="Rectangle 3"/>
          <p:cNvSpPr>
            <a:spLocks noGrp="1" noChangeArrowheads="1"/>
          </p:cNvSpPr>
          <p:nvPr>
            <p:ph type="body" idx="1"/>
          </p:nvPr>
        </p:nvSpPr>
        <p:spPr>
          <a:xfrm>
            <a:off x="708025" y="4446588"/>
            <a:ext cx="5661025" cy="4213225"/>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9546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B6E7F36F-BDDC-4CB9-B8FC-67016FB22891}" type="slidenum">
              <a:rPr lang="en-US" b="0" smtClean="0"/>
              <a:pPr eaLnBrk="1" hangingPunct="1"/>
              <a:t>15</a:t>
            </a:fld>
            <a:endParaRPr lang="en-US" b="0" smtClean="0"/>
          </a:p>
        </p:txBody>
      </p:sp>
      <p:sp>
        <p:nvSpPr>
          <p:cNvPr id="28675" name="Rectangle 2"/>
          <p:cNvSpPr>
            <a:spLocks noGrp="1" noRot="1" noChangeAspect="1" noChangeArrowheads="1" noTextEdit="1"/>
          </p:cNvSpPr>
          <p:nvPr>
            <p:ph type="sldImg"/>
          </p:nvPr>
        </p:nvSpPr>
        <p:spPr>
          <a:xfrm>
            <a:off x="1196975" y="701675"/>
            <a:ext cx="4684713" cy="3513138"/>
          </a:xfrm>
          <a:ln/>
        </p:spPr>
      </p:sp>
      <p:sp>
        <p:nvSpPr>
          <p:cNvPr id="286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2765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F636B0AF-949D-43F1-894B-2B81F5574676}" type="slidenum">
              <a:rPr lang="en-US" b="0" smtClean="0"/>
              <a:pPr eaLnBrk="1" hangingPunct="1"/>
              <a:t>2</a:t>
            </a:fld>
            <a:endParaRPr lang="en-US" b="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1801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75BAA197-5C4F-4676-A94D-AC0C19991FB3}" type="slidenum">
              <a:rPr lang="en-US" b="0" smtClean="0"/>
              <a:pPr eaLnBrk="1" hangingPunct="1"/>
              <a:t>3</a:t>
            </a:fld>
            <a:endParaRPr lang="en-US" b="0" smtClean="0"/>
          </a:p>
        </p:txBody>
      </p:sp>
      <p:sp>
        <p:nvSpPr>
          <p:cNvPr id="18435" name="Rectangle 2"/>
          <p:cNvSpPr>
            <a:spLocks noGrp="1" noRot="1" noChangeAspect="1" noChangeArrowheads="1" noTextEdit="1"/>
          </p:cNvSpPr>
          <p:nvPr>
            <p:ph type="sldImg"/>
          </p:nvPr>
        </p:nvSpPr>
        <p:spPr>
          <a:xfrm>
            <a:off x="1200150" y="701675"/>
            <a:ext cx="4683125" cy="3511550"/>
          </a:xfrm>
          <a:ln/>
        </p:spPr>
      </p:sp>
      <p:sp>
        <p:nvSpPr>
          <p:cNvPr id="18436" name="Rectangle 3"/>
          <p:cNvSpPr>
            <a:spLocks noGrp="1" noChangeArrowheads="1"/>
          </p:cNvSpPr>
          <p:nvPr>
            <p:ph type="body" idx="1"/>
          </p:nvPr>
        </p:nvSpPr>
        <p:spPr>
          <a:xfrm>
            <a:off x="708025" y="4448175"/>
            <a:ext cx="5740400" cy="4213225"/>
          </a:xfrm>
          <a:noFill/>
        </p:spPr>
        <p:txBody>
          <a:bodyPr/>
          <a:lstStyle/>
          <a:p>
            <a:pPr eaLnBrk="1" hangingPunct="1">
              <a:lnSpc>
                <a:spcPct val="90000"/>
              </a:lnSpc>
            </a:pPr>
            <a:endParaRPr lang="en-US" smtClean="0">
              <a:latin typeface="Arial" pitchFamily="34" charset="0"/>
            </a:endParaRPr>
          </a:p>
        </p:txBody>
      </p:sp>
    </p:spTree>
    <p:extLst>
      <p:ext uri="{BB962C8B-B14F-4D97-AF65-F5344CB8AC3E}">
        <p14:creationId xmlns:p14="http://schemas.microsoft.com/office/powerpoint/2010/main" val="419953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2E91E026-345C-4971-86DB-2A88CB130EA0}" type="slidenum">
              <a:rPr lang="en-US" b="0" smtClean="0"/>
              <a:pPr eaLnBrk="1" hangingPunct="1"/>
              <a:t>4</a:t>
            </a:fld>
            <a:endParaRPr lang="en-US" b="0" smtClean="0"/>
          </a:p>
        </p:txBody>
      </p:sp>
      <p:sp>
        <p:nvSpPr>
          <p:cNvPr id="19459" name="Rectangle 2"/>
          <p:cNvSpPr>
            <a:spLocks noGrp="1" noRot="1" noChangeAspect="1" noChangeArrowheads="1" noTextEdit="1"/>
          </p:cNvSpPr>
          <p:nvPr>
            <p:ph type="sldImg"/>
          </p:nvPr>
        </p:nvSpPr>
        <p:spPr>
          <a:xfrm>
            <a:off x="1200150" y="701675"/>
            <a:ext cx="4681538" cy="3511550"/>
          </a:xfrm>
          <a:ln/>
        </p:spPr>
      </p:sp>
      <p:sp>
        <p:nvSpPr>
          <p:cNvPr id="1946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7477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9AEA8B3C-A39D-4CCE-AA5B-089BD48EE076}" type="slidenum">
              <a:rPr lang="en-US" b="0" smtClean="0"/>
              <a:pPr eaLnBrk="1" hangingPunct="1"/>
              <a:t>5</a:t>
            </a:fld>
            <a:endParaRPr lang="en-US"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mtClean="0">
                <a:latin typeface="Arial" pitchFamily="34" charset="0"/>
              </a:rPr>
              <a:t>Lazy, drunk King Philip came over for green soup.</a:t>
            </a:r>
          </a:p>
          <a:p>
            <a:pPr eaLnBrk="1" hangingPunct="1"/>
            <a:endParaRPr lang="en-US" smtClean="0">
              <a:latin typeface="Arial" pitchFamily="34" charset="0"/>
            </a:endParaRPr>
          </a:p>
        </p:txBody>
      </p:sp>
    </p:spTree>
    <p:extLst>
      <p:ext uri="{BB962C8B-B14F-4D97-AF65-F5344CB8AC3E}">
        <p14:creationId xmlns:p14="http://schemas.microsoft.com/office/powerpoint/2010/main" val="162965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34467D26-AC66-48EE-A17A-F1E440396B96}" type="slidenum">
              <a:rPr lang="en-US" b="0" smtClean="0"/>
              <a:pPr eaLnBrk="1" hangingPunct="1"/>
              <a:t>6</a:t>
            </a:fld>
            <a:endParaRPr lang="en-US" b="0" smtClean="0"/>
          </a:p>
        </p:txBody>
      </p:sp>
      <p:sp>
        <p:nvSpPr>
          <p:cNvPr id="21507" name="Rectangle 2"/>
          <p:cNvSpPr>
            <a:spLocks noGrp="1" noRot="1" noChangeAspect="1" noChangeArrowheads="1" noTextEdit="1"/>
          </p:cNvSpPr>
          <p:nvPr>
            <p:ph type="sldImg"/>
          </p:nvPr>
        </p:nvSpPr>
        <p:spPr>
          <a:xfrm>
            <a:off x="1200150" y="701675"/>
            <a:ext cx="4681538" cy="3511550"/>
          </a:xfrm>
          <a:ln/>
        </p:spPr>
      </p:sp>
      <p:sp>
        <p:nvSpPr>
          <p:cNvPr id="21508" name="Rectangle 3"/>
          <p:cNvSpPr>
            <a:spLocks noGrp="1" noChangeArrowheads="1"/>
          </p:cNvSpPr>
          <p:nvPr>
            <p:ph type="body" idx="1"/>
          </p:nvPr>
        </p:nvSpPr>
        <p:spPr>
          <a:xfrm>
            <a:off x="942975" y="4448175"/>
            <a:ext cx="5191125" cy="4213225"/>
          </a:xfrm>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7153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5444A608-3EAF-43B8-A1BC-F426F8D05770}" type="slidenum">
              <a:rPr lang="en-US" b="0" smtClean="0"/>
              <a:pPr eaLnBrk="1" hangingPunct="1"/>
              <a:t>7</a:t>
            </a:fld>
            <a:endParaRPr lang="en-US" b="0" smtClean="0"/>
          </a:p>
        </p:txBody>
      </p:sp>
      <p:sp>
        <p:nvSpPr>
          <p:cNvPr id="37891" name="Rectangle 2"/>
          <p:cNvSpPr>
            <a:spLocks noGrp="1" noRot="1" noChangeAspect="1" noChangeArrowheads="1" noTextEdit="1"/>
          </p:cNvSpPr>
          <p:nvPr>
            <p:ph type="sldImg"/>
          </p:nvPr>
        </p:nvSpPr>
        <p:spPr>
          <a:xfrm>
            <a:off x="1200150" y="701675"/>
            <a:ext cx="4681538" cy="3511550"/>
          </a:xfrm>
          <a:ln/>
        </p:spPr>
      </p:sp>
      <p:sp>
        <p:nvSpPr>
          <p:cNvPr id="37892" name="Rectangle 3"/>
          <p:cNvSpPr>
            <a:spLocks noGrp="1" noChangeArrowheads="1"/>
          </p:cNvSpPr>
          <p:nvPr>
            <p:ph type="body" idx="1"/>
          </p:nvPr>
        </p:nvSpPr>
        <p:spPr>
          <a:xfrm>
            <a:off x="942975" y="4448175"/>
            <a:ext cx="5191125" cy="4213225"/>
          </a:xfrm>
          <a:noFill/>
        </p:spPr>
        <p:txBody>
          <a:bodyPr/>
          <a:lstStyle/>
          <a:p>
            <a:pPr eaLnBrk="1" hangingPunct="1"/>
            <a:endParaRPr lang="en-US" dirty="0" smtClean="0"/>
          </a:p>
        </p:txBody>
      </p:sp>
    </p:spTree>
    <p:extLst>
      <p:ext uri="{BB962C8B-B14F-4D97-AF65-F5344CB8AC3E}">
        <p14:creationId xmlns:p14="http://schemas.microsoft.com/office/powerpoint/2010/main" val="115562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58D9FFA4-BD5B-4A74-9A2B-188524926FC7}" type="slidenum">
              <a:rPr lang="en-US" b="0" smtClean="0"/>
              <a:pPr eaLnBrk="1" hangingPunct="1"/>
              <a:t>8</a:t>
            </a:fld>
            <a:endParaRPr lang="en-US" b="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8478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pitchFamily="34" charset="0"/>
              </a:defRPr>
            </a:lvl1pPr>
            <a:lvl2pPr marL="742950" indent="-285750" defTabSz="939800" eaLnBrk="0" hangingPunct="0">
              <a:defRPr b="1">
                <a:solidFill>
                  <a:schemeClr val="tx1"/>
                </a:solidFill>
                <a:latin typeface="Arial" pitchFamily="34" charset="0"/>
              </a:defRPr>
            </a:lvl2pPr>
            <a:lvl3pPr marL="1143000" indent="-228600" defTabSz="939800" eaLnBrk="0" hangingPunct="0">
              <a:defRPr b="1">
                <a:solidFill>
                  <a:schemeClr val="tx1"/>
                </a:solidFill>
                <a:latin typeface="Arial" pitchFamily="34" charset="0"/>
              </a:defRPr>
            </a:lvl3pPr>
            <a:lvl4pPr marL="1600200" indent="-228600" defTabSz="939800" eaLnBrk="0" hangingPunct="0">
              <a:defRPr b="1">
                <a:solidFill>
                  <a:schemeClr val="tx1"/>
                </a:solidFill>
                <a:latin typeface="Arial" pitchFamily="34" charset="0"/>
              </a:defRPr>
            </a:lvl4pPr>
            <a:lvl5pPr marL="2057400" indent="-228600" defTabSz="939800" eaLnBrk="0" hangingPunct="0">
              <a:defRPr b="1">
                <a:solidFill>
                  <a:schemeClr val="tx1"/>
                </a:solidFill>
                <a:latin typeface="Arial" pitchFamily="34" charset="0"/>
              </a:defRPr>
            </a:lvl5pPr>
            <a:lvl6pPr marL="2514600" indent="-228600" algn="ctr" defTabSz="939800" eaLnBrk="0" fontAlgn="base" hangingPunct="0">
              <a:spcBef>
                <a:spcPct val="0"/>
              </a:spcBef>
              <a:spcAft>
                <a:spcPct val="0"/>
              </a:spcAft>
              <a:defRPr b="1">
                <a:solidFill>
                  <a:schemeClr val="tx1"/>
                </a:solidFill>
                <a:latin typeface="Arial" pitchFamily="34" charset="0"/>
              </a:defRPr>
            </a:lvl6pPr>
            <a:lvl7pPr marL="2971800" indent="-228600" algn="ctr" defTabSz="939800" eaLnBrk="0" fontAlgn="base" hangingPunct="0">
              <a:spcBef>
                <a:spcPct val="0"/>
              </a:spcBef>
              <a:spcAft>
                <a:spcPct val="0"/>
              </a:spcAft>
              <a:defRPr b="1">
                <a:solidFill>
                  <a:schemeClr val="tx1"/>
                </a:solidFill>
                <a:latin typeface="Arial" pitchFamily="34" charset="0"/>
              </a:defRPr>
            </a:lvl7pPr>
            <a:lvl8pPr marL="3429000" indent="-228600" algn="ctr" defTabSz="939800" eaLnBrk="0" fontAlgn="base" hangingPunct="0">
              <a:spcBef>
                <a:spcPct val="0"/>
              </a:spcBef>
              <a:spcAft>
                <a:spcPct val="0"/>
              </a:spcAft>
              <a:defRPr b="1">
                <a:solidFill>
                  <a:schemeClr val="tx1"/>
                </a:solidFill>
                <a:latin typeface="Arial" pitchFamily="34" charset="0"/>
              </a:defRPr>
            </a:lvl8pPr>
            <a:lvl9pPr marL="3886200" indent="-228600" algn="ctr" defTabSz="939800" eaLnBrk="0" fontAlgn="base" hangingPunct="0">
              <a:spcBef>
                <a:spcPct val="0"/>
              </a:spcBef>
              <a:spcAft>
                <a:spcPct val="0"/>
              </a:spcAft>
              <a:defRPr b="1">
                <a:solidFill>
                  <a:schemeClr val="tx1"/>
                </a:solidFill>
                <a:latin typeface="Arial" pitchFamily="34" charset="0"/>
              </a:defRPr>
            </a:lvl9pPr>
          </a:lstStyle>
          <a:p>
            <a:pPr eaLnBrk="1" hangingPunct="1"/>
            <a:fld id="{88F1E4A0-0249-428C-A154-6052DBE7EDE6}" type="slidenum">
              <a:rPr lang="en-US" b="0" smtClean="0"/>
              <a:pPr eaLnBrk="1" hangingPunct="1"/>
              <a:t>9</a:t>
            </a:fld>
            <a:endParaRPr lang="en-US" b="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8992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A1E4E-2BC1-41BA-A2E1-59F8A0148D79}" type="slidenum">
              <a:rPr lang="en-US"/>
              <a:pPr>
                <a:defRPr/>
              </a:pPr>
              <a:t>‹#›</a:t>
            </a:fld>
            <a:endParaRPr lang="en-US"/>
          </a:p>
        </p:txBody>
      </p:sp>
    </p:spTree>
    <p:extLst>
      <p:ext uri="{BB962C8B-B14F-4D97-AF65-F5344CB8AC3E}">
        <p14:creationId xmlns:p14="http://schemas.microsoft.com/office/powerpoint/2010/main" val="303521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7B6726-B990-49BB-860F-44DF02241FBF}" type="slidenum">
              <a:rPr lang="en-US"/>
              <a:pPr>
                <a:defRPr/>
              </a:pPr>
              <a:t>‹#›</a:t>
            </a:fld>
            <a:endParaRPr lang="en-US"/>
          </a:p>
        </p:txBody>
      </p:sp>
    </p:spTree>
    <p:extLst>
      <p:ext uri="{BB962C8B-B14F-4D97-AF65-F5344CB8AC3E}">
        <p14:creationId xmlns:p14="http://schemas.microsoft.com/office/powerpoint/2010/main" val="101991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F74B5-4225-44FD-A9A0-86EF9E4F12A6}" type="slidenum">
              <a:rPr lang="en-US"/>
              <a:pPr>
                <a:defRPr/>
              </a:pPr>
              <a:t>‹#›</a:t>
            </a:fld>
            <a:endParaRPr lang="en-US"/>
          </a:p>
        </p:txBody>
      </p:sp>
    </p:spTree>
    <p:extLst>
      <p:ext uri="{BB962C8B-B14F-4D97-AF65-F5344CB8AC3E}">
        <p14:creationId xmlns:p14="http://schemas.microsoft.com/office/powerpoint/2010/main" val="205181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8E62AF4-59FA-4329-8A77-3A019D3BB1D9}" type="slidenum">
              <a:rPr lang="en-US"/>
              <a:pPr>
                <a:defRPr/>
              </a:pPr>
              <a:t>‹#›</a:t>
            </a:fld>
            <a:endParaRPr lang="en-US"/>
          </a:p>
        </p:txBody>
      </p:sp>
    </p:spTree>
    <p:extLst>
      <p:ext uri="{BB962C8B-B14F-4D97-AF65-F5344CB8AC3E}">
        <p14:creationId xmlns:p14="http://schemas.microsoft.com/office/powerpoint/2010/main" val="306874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B1C089-1BC3-42CF-8B75-045510032719}" type="slidenum">
              <a:rPr lang="en-US"/>
              <a:pPr>
                <a:defRPr/>
              </a:pPr>
              <a:t>‹#›</a:t>
            </a:fld>
            <a:endParaRPr lang="en-US"/>
          </a:p>
        </p:txBody>
      </p:sp>
    </p:spTree>
    <p:extLst>
      <p:ext uri="{BB962C8B-B14F-4D97-AF65-F5344CB8AC3E}">
        <p14:creationId xmlns:p14="http://schemas.microsoft.com/office/powerpoint/2010/main" val="338936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8BE311-5775-4714-A8A2-6D124E694D2B}" type="slidenum">
              <a:rPr lang="en-US"/>
              <a:pPr>
                <a:defRPr/>
              </a:pPr>
              <a:t>‹#›</a:t>
            </a:fld>
            <a:endParaRPr lang="en-US"/>
          </a:p>
        </p:txBody>
      </p:sp>
    </p:spTree>
    <p:extLst>
      <p:ext uri="{BB962C8B-B14F-4D97-AF65-F5344CB8AC3E}">
        <p14:creationId xmlns:p14="http://schemas.microsoft.com/office/powerpoint/2010/main" val="414592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6661D3-CB97-4844-96EC-B449E97E12A5}" type="slidenum">
              <a:rPr lang="en-US"/>
              <a:pPr>
                <a:defRPr/>
              </a:pPr>
              <a:t>‹#›</a:t>
            </a:fld>
            <a:endParaRPr lang="en-US"/>
          </a:p>
        </p:txBody>
      </p:sp>
    </p:spTree>
    <p:extLst>
      <p:ext uri="{BB962C8B-B14F-4D97-AF65-F5344CB8AC3E}">
        <p14:creationId xmlns:p14="http://schemas.microsoft.com/office/powerpoint/2010/main" val="341559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0B5805-5EC2-4D04-AA54-DD7ED85DAC68}" type="slidenum">
              <a:rPr lang="en-US"/>
              <a:pPr>
                <a:defRPr/>
              </a:pPr>
              <a:t>‹#›</a:t>
            </a:fld>
            <a:endParaRPr lang="en-US"/>
          </a:p>
        </p:txBody>
      </p:sp>
    </p:spTree>
    <p:extLst>
      <p:ext uri="{BB962C8B-B14F-4D97-AF65-F5344CB8AC3E}">
        <p14:creationId xmlns:p14="http://schemas.microsoft.com/office/powerpoint/2010/main" val="23841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F2031D-E0BD-4711-8594-F326459CA74B}" type="slidenum">
              <a:rPr lang="en-US"/>
              <a:pPr>
                <a:defRPr/>
              </a:pPr>
              <a:t>‹#›</a:t>
            </a:fld>
            <a:endParaRPr lang="en-US"/>
          </a:p>
        </p:txBody>
      </p:sp>
    </p:spTree>
    <p:extLst>
      <p:ext uri="{BB962C8B-B14F-4D97-AF65-F5344CB8AC3E}">
        <p14:creationId xmlns:p14="http://schemas.microsoft.com/office/powerpoint/2010/main" val="38056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C7E0E3-7DD7-4724-B2D8-67257893B087}" type="slidenum">
              <a:rPr lang="en-US"/>
              <a:pPr>
                <a:defRPr/>
              </a:pPr>
              <a:t>‹#›</a:t>
            </a:fld>
            <a:endParaRPr lang="en-US"/>
          </a:p>
        </p:txBody>
      </p:sp>
    </p:spTree>
    <p:extLst>
      <p:ext uri="{BB962C8B-B14F-4D97-AF65-F5344CB8AC3E}">
        <p14:creationId xmlns:p14="http://schemas.microsoft.com/office/powerpoint/2010/main" val="400001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136623-9A37-4560-8124-6AB2DE0040D4}" type="slidenum">
              <a:rPr lang="en-US"/>
              <a:pPr>
                <a:defRPr/>
              </a:pPr>
              <a:t>‹#›</a:t>
            </a:fld>
            <a:endParaRPr lang="en-US"/>
          </a:p>
        </p:txBody>
      </p:sp>
    </p:spTree>
    <p:extLst>
      <p:ext uri="{BB962C8B-B14F-4D97-AF65-F5344CB8AC3E}">
        <p14:creationId xmlns:p14="http://schemas.microsoft.com/office/powerpoint/2010/main" val="64025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EE5E78-53EB-4A10-82ED-086B4A3B386B}" type="slidenum">
              <a:rPr lang="en-US"/>
              <a:pPr>
                <a:defRPr/>
              </a:pPr>
              <a:t>‹#›</a:t>
            </a:fld>
            <a:endParaRPr lang="en-US"/>
          </a:p>
        </p:txBody>
      </p:sp>
    </p:spTree>
    <p:extLst>
      <p:ext uri="{BB962C8B-B14F-4D97-AF65-F5344CB8AC3E}">
        <p14:creationId xmlns:p14="http://schemas.microsoft.com/office/powerpoint/2010/main" val="275477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10BA00-13C2-4AE6-A846-17A53AC67E61}" type="slidenum">
              <a:rPr lang="en-US"/>
              <a:pPr>
                <a:defRPr/>
              </a:pPr>
              <a:t>‹#›</a:t>
            </a:fld>
            <a:endParaRPr lang="en-US"/>
          </a:p>
        </p:txBody>
      </p:sp>
    </p:spTree>
    <p:extLst>
      <p:ext uri="{BB962C8B-B14F-4D97-AF65-F5344CB8AC3E}">
        <p14:creationId xmlns:p14="http://schemas.microsoft.com/office/powerpoint/2010/main" val="403185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E9BD4C11-830C-4D4B-B5E6-7E1BCDA006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www.scienceprofonline.com/science-image-libr/sci-image-libr-microscope.html" TargetMode="External"/><Relationship Id="rId10"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commons.wikimedia.org/wiki/File:Tree_of_Living_Organisms_2.pn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ww.scienceprofonline.com/biology-general/biological-classification-binomial-nomenclature.html" TargetMode="Externa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hyperlink" Target="http://en.wikipedia.org/wiki/File:Acer-pseudoplatanus.JPG" TargetMode="External"/><Relationship Id="rId7" Type="http://schemas.openxmlformats.org/officeDocument/2006/relationships/hyperlink" Target="http://en.wikipedia.org/wiki/File:Kolm%C3%A5rden_Wolf.jpg" TargetMode="External"/><Relationship Id="rId8" Type="http://schemas.openxmlformats.org/officeDocument/2006/relationships/hyperlink" Target="http://en.wikipedia.org/wiki/File:Vibrio_cholerae.jpg" TargetMode="External"/><Relationship Id="rId9" Type="http://schemas.openxmlformats.org/officeDocument/2006/relationships/hyperlink" Target="http://en.wikipedia.org/wiki/File:Carl_von_Linn%C3%A9.jpg" TargetMode="External"/><Relationship Id="rId10"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rLnvyRUg11I" TargetMode="External"/><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Kolm%C3%A5rden_Wolf.jpg" TargetMode="External"/><Relationship Id="rId7"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1" Type="http://schemas.openxmlformats.org/officeDocument/2006/relationships/hyperlink" Target="http://www.youtube.com/watch?v=BQ1JaYxBH40" TargetMode="External"/><Relationship Id="rId12"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scienceprofonline.com/vmc/biological-classific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r9hYpM0o7x8" TargetMode="External"/><Relationship Id="rId6" Type="http://schemas.openxmlformats.org/officeDocument/2006/relationships/hyperlink" Target="http://bcs.whfreeman.com/thelifewire/content/chp27/27020.html" TargetMode="External"/><Relationship Id="rId7" Type="http://schemas.openxmlformats.org/officeDocument/2006/relationships/hyperlink" Target="http://www.pbs.org/wgbh/nova/nature/classifying-life.html" TargetMode="External"/><Relationship Id="rId8" Type="http://schemas.openxmlformats.org/officeDocument/2006/relationships/hyperlink" Target="http://www.youtube.com/watch?v=6jAGOibTMuU&amp;feature=related" TargetMode="External"/><Relationship Id="rId9" Type="http://schemas.openxmlformats.org/officeDocument/2006/relationships/hyperlink" Target="http://www.atsu.edu/faculty/chamberlain/Website/studio.htm" TargetMode="External"/><Relationship Id="rId10" Type="http://schemas.openxmlformats.org/officeDocument/2006/relationships/hyperlink" Target="http://www.amnh.org/ology/biodiversity%23features/treeoflife?TB_iframe=true&amp;height=500&amp;width=75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hyperlink" Target="http://en.wikipedia.org/wiki/File:Endomembrane_system_diagram_en.svg"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Biological_classification_L_Pengo_vflip.svg" TargetMode="External"/><Relationship Id="rId4" Type="http://schemas.openxmlformats.org/officeDocument/2006/relationships/image" Target="../media/image2.jpeg"/><Relationship Id="rId5" Type="http://schemas.openxmlformats.org/officeDocument/2006/relationships/hyperlink" Target="http://www.scienceprofonline.com/" TargetMode="External"/><Relationship Id="rId6" Type="http://schemas.openxmlformats.org/officeDocument/2006/relationships/hyperlink" Target="https://www.youtube.com/watch?v=F38BmgPcZ_I"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biology-general/what-are-biological-systematics-taxonomy-phylogeny.html" TargetMode="External"/><Relationship Id="rId4" Type="http://schemas.openxmlformats.org/officeDocument/2006/relationships/hyperlink" Target="http://en.wikipedia.org/wiki/File:Phylogenetic_tree.svg" TargetMode="External"/><Relationship Id="rId5" Type="http://schemas.openxmlformats.org/officeDocument/2006/relationships/image" Target="../media/image3.jpeg"/><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Phylogenetic_tree.svg"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www.scienceprofonline.com/cell-biology/eukaryotic-cell-parts-functions-diagrams.html" TargetMode="External"/><Relationship Id="rId6" Type="http://schemas.openxmlformats.org/officeDocument/2006/relationships/image" Target="../media/image4.jpe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biology-general/what-are-biological-systematics-taxonomy-phylogeny.html" TargetMode="External"/><Relationship Id="rId4" Type="http://schemas.openxmlformats.org/officeDocument/2006/relationships/hyperlink" Target="http://www.youtube.com/watch?v=6jAGOibTMuU&amp;feature=relatedhttp://www.youtube.com/watch?v=6jAGOibTMuU&amp;feature=related" TargetMode="External"/><Relationship Id="rId5" Type="http://schemas.openxmlformats.org/officeDocument/2006/relationships/hyperlink" Target="http://en.wikipedia.org/wiki/File:Biological_classification_L_Pengo_vflip.svg" TargetMode="External"/><Relationship Id="rId6" Type="http://schemas.openxmlformats.org/officeDocument/2006/relationships/image" Target="../media/image2.jpeg"/><Relationship Id="rId7" Type="http://schemas.openxmlformats.org/officeDocument/2006/relationships/image" Target="../media/image5.png"/><Relationship Id="rId8"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com/microbiology/binary-fission-cell-division-reproduction-prokaryotes.html" TargetMode="External"/><Relationship Id="rId5" Type="http://schemas.openxmlformats.org/officeDocument/2006/relationships/hyperlink" Target="http://www.scienceprofonline.com/genetics/ribonucleic-acid-rna-structure-and-function.html" TargetMode="External"/><Relationship Id="rId6" Type="http://schemas.openxmlformats.org/officeDocument/2006/relationships/image" Target="../media/image6.jpeg"/><Relationship Id="rId7" Type="http://schemas.openxmlformats.org/officeDocument/2006/relationships/hyperlink" Target="http://en.wikipedia.org/wiki/File:Deinococcus_radiodurans.jp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image" Target="../media/image7.jpeg"/><Relationship Id="rId5" Type="http://schemas.microsoft.com/office/2007/relationships/hdphoto" Target="../media/hdphoto1.wdp"/><Relationship Id="rId6" Type="http://schemas.openxmlformats.org/officeDocument/2006/relationships/hyperlink" Target="http://www.scienceprofonline.com/cell-biology/prokaryotic-cell-parts-functions-diagrams.html" TargetMode="External"/><Relationship Id="rId7" Type="http://schemas.openxmlformats.org/officeDocument/2006/relationships/hyperlink" Target="http://www.scienceprofonline.com/microbiology/binary-fission-cell-division-reproduction-prokaryotes.html"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hyperlink" Target="http://phil.cdc.gov/phil/home.asp" TargetMode="External"/><Relationship Id="rId7" Type="http://schemas.openxmlformats.org/officeDocument/2006/relationships/hyperlink" Target="http://en.wikipedia.org/wiki/File:Oralcandi.JPG"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Biological_classification_L_Pengo_vflip.svg" TargetMode="External"/><Relationship Id="rId4" Type="http://schemas.openxmlformats.org/officeDocument/2006/relationships/image" Target="../media/image2.jpeg"/><Relationship Id="rId5" Type="http://schemas.openxmlformats.org/officeDocument/2006/relationships/image" Target="../media/image5.png"/><Relationship Id="rId6" Type="http://schemas.openxmlformats.org/officeDocument/2006/relationships/hyperlink" Target="http://www.scienceprofonline.com/" TargetMode="External"/><Relationship Id="rId7" Type="http://schemas.openxmlformats.org/officeDocument/2006/relationships/hyperlink" Target="http://www.scienceprofonline.com/biology-general/what-are-biological-systematics-taxonomy-phylogeny.html"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pitchFamily="66" charset="0"/>
              </a:rPr>
              <a:t>About </a:t>
            </a:r>
            <a:r>
              <a:rPr lang="en-US" sz="2800" b="1">
                <a:solidFill>
                  <a:schemeClr val="tx2"/>
                </a:solidFill>
                <a:latin typeface="Comic Sans MS" pitchFamily="66" charset="0"/>
                <a:hlinkClick r:id="rId4"/>
              </a:rPr>
              <a:t>Science Prof Online</a:t>
            </a:r>
            <a:r>
              <a:rPr lang="en-US" sz="2800" b="1">
                <a:solidFill>
                  <a:schemeClr val="tx2"/>
                </a:solidFill>
                <a:latin typeface="Comic Sans MS" pitchFamily="66" charset="0"/>
              </a:rPr>
              <a:t> </a:t>
            </a:r>
          </a:p>
          <a:p>
            <a:pPr algn="ctr"/>
            <a:r>
              <a:rPr lang="en-US" sz="2800" b="1">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dirty="0">
                <a:latin typeface="Comic Sans MS" pitchFamily="66" charset="0"/>
              </a:rPr>
              <a:t> </a:t>
            </a:r>
            <a:r>
              <a:rPr lang="en-US" sz="1200" b="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dirty="0" err="1">
                <a:latin typeface="Comic Sans MS" pitchFamily="66" charset="0"/>
              </a:rPr>
              <a:t>ScienceProfSPO</a:t>
            </a:r>
            <a:r>
              <a:rPr lang="en-US" sz="1200" b="0" dirty="0">
                <a:latin typeface="Comic Sans MS" pitchFamily="66" charset="0"/>
              </a:rPr>
              <a:t>) for updates.</a:t>
            </a: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Many SPO PowerPoints are available in a variety of formats, such as fully editable PowerPoint </a:t>
            </a:r>
            <a:r>
              <a:rPr lang="en-US" sz="1200" b="0" dirty="0" smtClean="0">
                <a:latin typeface="Comic Sans MS" pitchFamily="66" charset="0"/>
              </a:rPr>
              <a:t>files (.</a:t>
            </a:r>
            <a:r>
              <a:rPr lang="en-US" sz="1200" b="0" dirty="0" err="1" smtClean="0">
                <a:latin typeface="Comic Sans MS" pitchFamily="66" charset="0"/>
              </a:rPr>
              <a:t>ppt</a:t>
            </a:r>
            <a:r>
              <a:rPr lang="en-US" sz="1200" b="0" dirty="0" smtClean="0">
                <a:latin typeface="Comic Sans MS" pitchFamily="66" charset="0"/>
              </a:rPr>
              <a:t>), </a:t>
            </a:r>
            <a:r>
              <a:rPr lang="en-US" sz="1200" b="0" dirty="0">
                <a:latin typeface="Comic Sans MS" pitchFamily="66" charset="0"/>
              </a:rPr>
              <a:t>as well as </a:t>
            </a:r>
            <a:r>
              <a:rPr lang="en-US" sz="1200" b="0" dirty="0" err="1">
                <a:latin typeface="Comic Sans MS" pitchFamily="66" charset="0"/>
              </a:rPr>
              <a:t>uneditable</a:t>
            </a:r>
            <a:r>
              <a:rPr lang="en-US" sz="1200" b="0" dirty="0">
                <a:latin typeface="Comic Sans MS" pitchFamily="66" charset="0"/>
              </a:rPr>
              <a:t> versions in smaller file sizes, such as PowerPoint </a:t>
            </a:r>
            <a:r>
              <a:rPr lang="en-US" sz="1200" b="0" dirty="0" smtClean="0">
                <a:latin typeface="Comic Sans MS" pitchFamily="66" charset="0"/>
              </a:rPr>
              <a:t>Shows (.</a:t>
            </a:r>
            <a:r>
              <a:rPr lang="en-US" sz="1200" b="0" dirty="0" err="1" smtClean="0">
                <a:latin typeface="Comic Sans MS" pitchFamily="66" charset="0"/>
              </a:rPr>
              <a:t>pps</a:t>
            </a:r>
            <a:r>
              <a:rPr lang="en-US" sz="1200" b="0" dirty="0" smtClean="0">
                <a:latin typeface="Comic Sans MS" pitchFamily="66" charset="0"/>
              </a:rPr>
              <a:t>)  </a:t>
            </a:r>
            <a:r>
              <a:rPr lang="en-US" sz="1200" b="0" dirty="0">
                <a:latin typeface="Comic Sans MS" pitchFamily="66" charset="0"/>
              </a:rPr>
              <a:t>and Portable Document Format (.pdf), for ease of printing</a:t>
            </a:r>
            <a:r>
              <a:rPr lang="en-US" sz="1200" b="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dirty="0" err="1" smtClean="0">
                <a:latin typeface="Comic Sans MS" pitchFamily="66" charset="0"/>
              </a:rPr>
              <a:t>jokerman</a:t>
            </a:r>
            <a:r>
              <a:rPr lang="en-US" sz="1200" b="0" dirty="0" smtClean="0">
                <a:latin typeface="Comic Sans MS" pitchFamily="66" charset="0"/>
              </a:rPr>
              <a:t> font </a:t>
            </a:r>
            <a:r>
              <a:rPr lang="en-US" sz="1200" b="0" dirty="0" err="1" smtClean="0">
                <a:latin typeface="Comic Sans MS" pitchFamily="66" charset="0"/>
              </a:rPr>
              <a:t>microsoft</a:t>
            </a:r>
            <a:r>
              <a:rPr lang="en-US" sz="1200" b="0" dirty="0" smtClean="0">
                <a:latin typeface="Comic Sans MS" pitchFamily="66" charset="0"/>
              </a:rPr>
              <a:t>”.</a:t>
            </a:r>
            <a:endParaRPr lang="en-US" sz="1200" b="0" dirty="0">
              <a:latin typeface="Comic Sans MS" pitchFamily="66" charset="0"/>
            </a:endParaRPr>
          </a:p>
          <a:p>
            <a:pPr algn="l">
              <a:lnSpc>
                <a:spcPct val="80000"/>
              </a:lnSpc>
              <a:spcBef>
                <a:spcPct val="20000"/>
              </a:spcBef>
              <a:buFontTx/>
              <a:buChar char="•"/>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dirty="0" smtClean="0">
                <a:latin typeface="Comic Sans MS" pitchFamily="66" charset="0"/>
              </a:rPr>
              <a:t>PPT files </a:t>
            </a:r>
            <a:r>
              <a:rPr lang="en-US" sz="1200" b="0" dirty="0">
                <a:latin typeface="Comic Sans MS" pitchFamily="66" charset="0"/>
              </a:rPr>
              <a:t>must be viewed in </a:t>
            </a:r>
            <a:r>
              <a:rPr lang="en-US" sz="1200" b="0" i="1" dirty="0">
                <a:latin typeface="Comic Sans MS" pitchFamily="66" charset="0"/>
              </a:rPr>
              <a:t>slide show mode </a:t>
            </a:r>
            <a:r>
              <a:rPr lang="en-US" sz="1200" b="0" dirty="0">
                <a:latin typeface="Comic Sans MS" pitchFamily="66" charset="0"/>
              </a:rPr>
              <a:t>to use the hyperlinks directly.</a:t>
            </a:r>
          </a:p>
          <a:p>
            <a:pPr algn="l">
              <a:lnSpc>
                <a:spcPct val="80000"/>
              </a:lnSpc>
              <a:spcBef>
                <a:spcPct val="20000"/>
              </a:spcBef>
            </a:pPr>
            <a:endParaRPr lang="en-US" sz="1200" b="0" dirty="0">
              <a:latin typeface="Comic Sans MS" pitchFamily="66" charset="0"/>
            </a:endParaRPr>
          </a:p>
          <a:p>
            <a:pPr algn="l">
              <a:lnSpc>
                <a:spcPct val="80000"/>
              </a:lnSpc>
              <a:spcBef>
                <a:spcPct val="20000"/>
              </a:spcBef>
              <a:buFontTx/>
              <a:buChar char="•"/>
            </a:pPr>
            <a:r>
              <a:rPr lang="en-US" sz="1200" b="0" dirty="0">
                <a:latin typeface="Comic Sans MS" pitchFamily="66" charset="0"/>
              </a:rPr>
              <a:t> Several helpful links to fun and interactive learning tools are included throughout the PPT and on the Smart Links slide, near the end of each presentation. You must be in </a:t>
            </a:r>
            <a:r>
              <a:rPr lang="en-US" sz="1200" b="0" i="1" dirty="0">
                <a:latin typeface="Comic Sans MS" pitchFamily="66" charset="0"/>
              </a:rPr>
              <a:t>slide show mode </a:t>
            </a:r>
            <a:r>
              <a:rPr lang="en-US" sz="1200" b="0" dirty="0">
                <a:latin typeface="Comic Sans MS" pitchFamily="66" charset="0"/>
              </a:rPr>
              <a:t>to utilize hyperlinks and animations.</a:t>
            </a:r>
          </a:p>
          <a:p>
            <a:pPr algn="l">
              <a:lnSpc>
                <a:spcPct val="80000"/>
              </a:lnSpc>
              <a:spcBef>
                <a:spcPct val="20000"/>
              </a:spcBef>
            </a:pPr>
            <a:r>
              <a:rPr lang="en-US" sz="1200" b="0" dirty="0">
                <a:latin typeface="Comic Sans MS" pitchFamily="66" charset="0"/>
              </a:rPr>
              <a:t>	</a:t>
            </a:r>
          </a:p>
          <a:p>
            <a:pPr algn="l">
              <a:lnSpc>
                <a:spcPct val="80000"/>
              </a:lnSpc>
              <a:spcBef>
                <a:spcPct val="20000"/>
              </a:spcBef>
              <a:buFontTx/>
              <a:buChar char="•"/>
            </a:pPr>
            <a:r>
              <a:rPr lang="en-US" sz="1200" b="0" dirty="0">
                <a:latin typeface="Comic Sans MS" pitchFamily="66" charset="0"/>
              </a:rPr>
              <a:t>This digital resource is licensed under Creative Commons </a:t>
            </a:r>
            <a:r>
              <a:rPr lang="en-US" sz="1100" b="0" dirty="0">
                <a:latin typeface="Comic Sans MS" pitchFamily="66" charset="0"/>
              </a:rPr>
              <a:t>Attribution-</a:t>
            </a:r>
            <a:r>
              <a:rPr lang="en-US" sz="1100" b="0" dirty="0" err="1">
                <a:latin typeface="Comic Sans MS" pitchFamily="66" charset="0"/>
              </a:rPr>
              <a:t>ShareAlike</a:t>
            </a:r>
            <a:r>
              <a:rPr lang="en-US" sz="1100" b="0" dirty="0">
                <a:latin typeface="Comic Sans MS" pitchFamily="66" charset="0"/>
              </a:rPr>
              <a:t> 3.0:</a:t>
            </a:r>
          </a:p>
          <a:p>
            <a:pPr algn="l">
              <a:lnSpc>
                <a:spcPct val="80000"/>
              </a:lnSpc>
              <a:spcBef>
                <a:spcPct val="20000"/>
              </a:spcBef>
            </a:pPr>
            <a:r>
              <a:rPr lang="en-US" sz="1100" b="0" dirty="0">
                <a:latin typeface="Comic Sans MS" pitchFamily="66" charset="0"/>
              </a:rPr>
              <a:t>  </a:t>
            </a:r>
            <a:r>
              <a:rPr lang="en-US" sz="1100" b="0" dirty="0">
                <a:latin typeface="Comic Sans MS" pitchFamily="66" charset="0"/>
                <a:hlinkClick r:id="rId5"/>
              </a:rPr>
              <a:t>http://creativecommons.org/licenses/by-sa/3.0/</a:t>
            </a:r>
            <a:r>
              <a:rPr lang="en-US" sz="1100" b="0" dirty="0">
                <a:latin typeface="Comic Sans MS" pitchFamily="66" charset="0"/>
              </a:rPr>
              <a:t>	                 </a:t>
            </a:r>
            <a:endParaRPr lang="en-US" sz="1200" b="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Alicia </a:t>
            </a:r>
            <a:r>
              <a:rPr lang="en-US" sz="1200" b="0" dirty="0" err="1">
                <a:latin typeface="Comic Sans MS" pitchFamily="66" charset="0"/>
                <a:cs typeface="Arial" pitchFamily="34" charset="0"/>
              </a:rPr>
              <a:t>Cepaitis</a:t>
            </a:r>
            <a:r>
              <a:rPr lang="en-US" sz="1200" b="0" dirty="0">
                <a:latin typeface="Comic Sans MS" pitchFamily="66" charset="0"/>
                <a:cs typeface="Arial" pitchFamily="34" charset="0"/>
              </a:rPr>
              <a:t>, MS</a:t>
            </a:r>
          </a:p>
          <a:p>
            <a:pPr eaLnBrk="1" hangingPunct="1">
              <a:lnSpc>
                <a:spcPct val="80000"/>
              </a:lnSpc>
              <a:spcBef>
                <a:spcPct val="20000"/>
              </a:spcBef>
            </a:pPr>
            <a:r>
              <a:rPr lang="en-US" sz="1200" b="0" dirty="0">
                <a:latin typeface="Comic Sans MS" pitchFamily="66" charset="0"/>
                <a:cs typeface="Arial" pitchFamily="34" charset="0"/>
              </a:rPr>
              <a:t>Chief Creative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6"/>
              </a:rPr>
              <a:t>alicia@scienceprofonline.com</a:t>
            </a:r>
            <a:endParaRPr lang="en-US" sz="1200" b="0" dirty="0">
              <a:latin typeface="Comic Sans MS" pitchFamily="66" charset="0"/>
              <a:cs typeface="Arial" pitchFamily="34" charset="0"/>
            </a:endParaRPr>
          </a:p>
        </p:txBody>
      </p:sp>
      <p:sp>
        <p:nvSpPr>
          <p:cNvPr id="2054" name="Rectangle 6"/>
          <p:cNvSpPr>
            <a:spLocks noChangeArrowheads="1"/>
          </p:cNvSpPr>
          <p:nvPr/>
        </p:nvSpPr>
        <p:spPr bwMode="auto">
          <a:xfrm>
            <a:off x="-58496" y="6613525"/>
            <a:ext cx="43492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a:latin typeface="Comic Sans MS" pitchFamily="66" charset="0"/>
              </a:rPr>
              <a:t>From the </a:t>
            </a:r>
            <a:r>
              <a:rPr lang="en-US" sz="1000" b="0">
                <a:latin typeface="Comic Sans MS" pitchFamily="66" charset="0"/>
                <a:hlinkClick r:id="rId7"/>
              </a:rPr>
              <a:t>Virtual Microbiology Classroom </a:t>
            </a:r>
            <a:r>
              <a:rPr lang="en-US" sz="1000" b="0">
                <a:latin typeface="Comic Sans MS" pitchFamily="66" charset="0"/>
              </a:rPr>
              <a:t>on </a:t>
            </a:r>
            <a:r>
              <a:rPr lang="en-US" sz="1000" b="0">
                <a:latin typeface="Comic Sans MS" pitchFamily="66" charset="0"/>
                <a:hlinkClick r:id="rId8"/>
              </a:rPr>
              <a:t>ScienceProfOnline.com</a:t>
            </a:r>
            <a:endParaRPr lang="en-US" sz="1000" b="0">
              <a:latin typeface="Comic Sans MS" pitchFamily="66" charset="0"/>
            </a:endParaRPr>
          </a:p>
        </p:txBody>
      </p:sp>
      <p:sp>
        <p:nvSpPr>
          <p:cNvPr id="2055" name="Text Box 14"/>
          <p:cNvSpPr txBox="1">
            <a:spLocks noChangeArrowheads="1"/>
          </p:cNvSpPr>
          <p:nvPr/>
        </p:nvSpPr>
        <p:spPr bwMode="auto">
          <a:xfrm>
            <a:off x="6083353" y="6615113"/>
            <a:ext cx="307488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dirty="0">
                <a:latin typeface="Comic Sans MS" pitchFamily="66" charset="0"/>
                <a:cs typeface="Arial" pitchFamily="34" charset="0"/>
              </a:rPr>
              <a:t>Image: </a:t>
            </a:r>
            <a:r>
              <a:rPr lang="en-US" sz="1000" b="0" dirty="0">
                <a:latin typeface="Comic Sans MS" pitchFamily="66" charset="0"/>
                <a:cs typeface="Arial" pitchFamily="34" charset="0"/>
                <a:hlinkClick r:id="rId9"/>
              </a:rPr>
              <a:t>Compound microscope objectives</a:t>
            </a:r>
            <a:r>
              <a:rPr lang="en-US" sz="1000" b="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dirty="0">
                <a:latin typeface="Comic Sans MS" pitchFamily="66" charset="0"/>
                <a:cs typeface="Arial" pitchFamily="34" charset="0"/>
              </a:rPr>
              <a:t>Tami Port, MS</a:t>
            </a:r>
          </a:p>
          <a:p>
            <a:pPr eaLnBrk="1" hangingPunct="1">
              <a:lnSpc>
                <a:spcPct val="80000"/>
              </a:lnSpc>
              <a:spcBef>
                <a:spcPct val="20000"/>
              </a:spcBef>
            </a:pPr>
            <a:r>
              <a:rPr lang="en-US" sz="1200" b="0" dirty="0">
                <a:latin typeface="Comic Sans MS" pitchFamily="66" charset="0"/>
                <a:cs typeface="Arial" pitchFamily="34" charset="0"/>
              </a:rPr>
              <a:t>Creator of Science Prof Online</a:t>
            </a:r>
          </a:p>
          <a:p>
            <a:pPr eaLnBrk="1" hangingPunct="1">
              <a:lnSpc>
                <a:spcPct val="80000"/>
              </a:lnSpc>
              <a:spcBef>
                <a:spcPct val="20000"/>
              </a:spcBef>
            </a:pPr>
            <a:r>
              <a:rPr lang="en-US" sz="1200" b="0" dirty="0">
                <a:latin typeface="Comic Sans MS" pitchFamily="66" charset="0"/>
                <a:cs typeface="Arial" pitchFamily="34" charset="0"/>
              </a:rPr>
              <a:t>Chief Executive Nerd</a:t>
            </a:r>
          </a:p>
          <a:p>
            <a:pPr eaLnBrk="1" hangingPunct="1">
              <a:lnSpc>
                <a:spcPct val="80000"/>
              </a:lnSpc>
              <a:spcBef>
                <a:spcPct val="20000"/>
              </a:spcBef>
            </a:pPr>
            <a:r>
              <a:rPr lang="en-US" sz="1200" b="0" dirty="0">
                <a:latin typeface="Comic Sans MS" pitchFamily="66" charset="0"/>
                <a:cs typeface="Arial" pitchFamily="34" charset="0"/>
              </a:rPr>
              <a:t>Science Prof Online</a:t>
            </a:r>
          </a:p>
          <a:p>
            <a:pPr eaLnBrk="1" hangingPunct="1">
              <a:lnSpc>
                <a:spcPct val="80000"/>
              </a:lnSpc>
              <a:spcBef>
                <a:spcPct val="20000"/>
              </a:spcBef>
            </a:pPr>
            <a:r>
              <a:rPr lang="en-US" sz="1200" b="0" dirty="0">
                <a:latin typeface="Comic Sans MS" pitchFamily="66" charset="0"/>
                <a:cs typeface="Arial" pitchFamily="34" charset="0"/>
              </a:rPr>
              <a:t>Online Education Resources, LLC</a:t>
            </a:r>
          </a:p>
          <a:p>
            <a:pPr eaLnBrk="1" hangingPunct="1">
              <a:lnSpc>
                <a:spcPct val="80000"/>
              </a:lnSpc>
              <a:spcBef>
                <a:spcPct val="20000"/>
              </a:spcBef>
            </a:pPr>
            <a:r>
              <a:rPr lang="en-US" sz="1200" b="0" dirty="0">
                <a:latin typeface="Comic Sans MS" pitchFamily="66" charset="0"/>
                <a:cs typeface="Arial" pitchFamily="34" charset="0"/>
                <a:hlinkClick r:id="rId10"/>
              </a:rPr>
              <a:t>info@scienceprofonline.com</a:t>
            </a:r>
            <a:endParaRPr lang="en-US" sz="1200" b="0" dirty="0">
              <a:latin typeface="Comic Sans MS" pitchFamily="66" charset="0"/>
              <a:cs typeface="Arial" pitchFamily="34" charset="0"/>
            </a:endParaRPr>
          </a:p>
        </p:txBody>
      </p:sp>
    </p:spTree>
    <p:extLst>
      <p:ext uri="{BB962C8B-B14F-4D97-AF65-F5344CB8AC3E}">
        <p14:creationId xmlns:p14="http://schemas.microsoft.com/office/powerpoint/2010/main" val="31858181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C0000"/>
                </a:solidFill>
                <a:latin typeface="Comic Sans MS"/>
                <a:cs typeface="Comic Sans MS"/>
              </a:rPr>
              <a:t/>
            </a:r>
            <a:br>
              <a:rPr lang="en-US" sz="3600" b="1" dirty="0" smtClean="0">
                <a:solidFill>
                  <a:srgbClr val="CC0000"/>
                </a:solidFill>
                <a:latin typeface="Comic Sans MS"/>
                <a:cs typeface="Comic Sans MS"/>
              </a:rPr>
            </a:br>
            <a:r>
              <a:rPr lang="en-US" sz="3200" b="1" dirty="0">
                <a:solidFill>
                  <a:schemeClr val="tx1"/>
                </a:solidFill>
                <a:latin typeface="Comic Sans MS"/>
                <a:cs typeface="Comic Sans MS"/>
              </a:rPr>
              <a:t>C</a:t>
            </a:r>
            <a:r>
              <a:rPr lang="en-US" sz="3200" b="1" dirty="0" smtClean="0">
                <a:solidFill>
                  <a:schemeClr val="tx1"/>
                </a:solidFill>
                <a:latin typeface="Comic Sans MS"/>
                <a:cs typeface="Comic Sans MS"/>
              </a:rPr>
              <a:t>lassification </a:t>
            </a:r>
            <a:r>
              <a:rPr lang="en-US" sz="3200" b="1" dirty="0">
                <a:solidFill>
                  <a:schemeClr val="tx1"/>
                </a:solidFill>
                <a:latin typeface="Comic Sans MS"/>
                <a:cs typeface="Comic Sans MS"/>
              </a:rPr>
              <a:t>of </a:t>
            </a:r>
            <a:r>
              <a:rPr lang="en-US" sz="3200" b="1" dirty="0" smtClean="0">
                <a:solidFill>
                  <a:schemeClr val="tx1"/>
                </a:solidFill>
                <a:latin typeface="Comic Sans MS"/>
                <a:cs typeface="Comic Sans MS"/>
              </a:rPr>
              <a:t>Organisms by Kingdom</a:t>
            </a:r>
            <a:r>
              <a:rPr lang="en-US" sz="4000" dirty="0">
                <a:solidFill>
                  <a:schemeClr val="tx1"/>
                </a:solidFill>
                <a:latin typeface="Arial" charset="0"/>
              </a:rPr>
              <a:t/>
            </a:r>
            <a:br>
              <a:rPr lang="en-US" sz="4000" dirty="0">
                <a:solidFill>
                  <a:schemeClr val="tx1"/>
                </a:solidFill>
                <a:latin typeface="Arial" charset="0"/>
              </a:rPr>
            </a:br>
            <a:r>
              <a:rPr lang="en-US" sz="4000" dirty="0" smtClean="0">
                <a:solidFill>
                  <a:schemeClr val="tx1"/>
                </a:solidFill>
                <a:latin typeface="Arial" charset="0"/>
              </a:rPr>
              <a:t> </a:t>
            </a:r>
            <a:endParaRPr lang="en-US" sz="4000" dirty="0">
              <a:solidFill>
                <a:schemeClr val="tx1"/>
              </a:solidFill>
            </a:endParaRPr>
          </a:p>
        </p:txBody>
      </p:sp>
      <p:pic>
        <p:nvPicPr>
          <p:cNvPr id="4" name="Picture 3" descr="Tree_of_Living_Organisms_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440671"/>
            <a:ext cx="7848600" cy="4882527"/>
          </a:xfrm>
          <a:prstGeom prst="rect">
            <a:avLst/>
          </a:prstGeom>
        </p:spPr>
      </p:pic>
      <p:sp>
        <p:nvSpPr>
          <p:cNvPr id="5" name="Text Box 17"/>
          <p:cNvSpPr txBox="1">
            <a:spLocks noChangeArrowheads="1"/>
          </p:cNvSpPr>
          <p:nvPr/>
        </p:nvSpPr>
        <p:spPr bwMode="auto">
          <a:xfrm>
            <a:off x="533400" y="1676400"/>
            <a:ext cx="3276600" cy="907941"/>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3"/>
              </a:rPr>
              <a:t>Eukaryotes</a:t>
            </a:r>
            <a:endParaRPr lang="en-US" altLang="en-US" sz="2800" dirty="0" smtClean="0">
              <a:latin typeface="Comic Sans MS" pitchFamily="66" charset="0"/>
            </a:endParaRPr>
          </a:p>
          <a:p>
            <a:pPr algn="ctr" eaLnBrk="1" hangingPunct="1">
              <a:spcBef>
                <a:spcPct val="50000"/>
              </a:spcBef>
            </a:pPr>
            <a:endParaRPr lang="en-US" altLang="en-US" sz="1400" dirty="0">
              <a:latin typeface="Comic Sans MS" pitchFamily="66" charset="0"/>
            </a:endParaRPr>
          </a:p>
        </p:txBody>
      </p:sp>
      <p:sp>
        <p:nvSpPr>
          <p:cNvPr id="6" name="Text Box 16"/>
          <p:cNvSpPr txBox="1">
            <a:spLocks noChangeArrowheads="1"/>
          </p:cNvSpPr>
          <p:nvPr/>
        </p:nvSpPr>
        <p:spPr bwMode="auto">
          <a:xfrm>
            <a:off x="457200" y="5562600"/>
            <a:ext cx="3352800" cy="954107"/>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4"/>
              </a:rPr>
              <a:t>Prokaryotes</a:t>
            </a:r>
            <a:endParaRPr lang="en-US" altLang="en-US" sz="3200" dirty="0">
              <a:latin typeface="Comic Sans MS" pitchFamily="66" charset="0"/>
            </a:endParaRPr>
          </a:p>
          <a:p>
            <a:pPr algn="ctr" eaLnBrk="1" hangingPunct="1">
              <a:spcBef>
                <a:spcPct val="50000"/>
              </a:spcBef>
            </a:pPr>
            <a:endParaRPr lang="en-US" altLang="en-US" sz="1600" dirty="0">
              <a:latin typeface="Comic Sans MS" pitchFamily="66" charset="0"/>
            </a:endParaRPr>
          </a:p>
        </p:txBody>
      </p:sp>
      <p:sp>
        <p:nvSpPr>
          <p:cNvPr id="7"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 </a:t>
            </a:r>
            <a:r>
              <a:rPr lang="en-US" altLang="en-US" sz="1000" b="0" dirty="0">
                <a:latin typeface="Comic Sans MS" pitchFamily="66" charset="0"/>
                <a:hlinkClick r:id="rId5"/>
              </a:rPr>
              <a:t>Phylogenetic Tree</a:t>
            </a:r>
            <a:r>
              <a:rPr lang="en-US" altLang="en-US" sz="1000" b="0" dirty="0">
                <a:latin typeface="Comic Sans MS" pitchFamily="66" charset="0"/>
              </a:rPr>
              <a:t>, </a:t>
            </a:r>
            <a:r>
              <a:rPr lang="en-US" altLang="en-US" sz="1000" b="0" dirty="0" smtClean="0">
                <a:latin typeface="Comic Sans MS" pitchFamily="66" charset="0"/>
              </a:rPr>
              <a:t>Wiki</a:t>
            </a:r>
            <a:endParaRPr lang="en-US" altLang="en-US" sz="1000" b="0" i="1" dirty="0"/>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3" name="TextBox 2"/>
          <p:cNvSpPr txBox="1"/>
          <p:nvPr/>
        </p:nvSpPr>
        <p:spPr>
          <a:xfrm>
            <a:off x="3810000" y="6096000"/>
            <a:ext cx="1828800" cy="461665"/>
          </a:xfrm>
          <a:prstGeom prst="rect">
            <a:avLst/>
          </a:prstGeom>
          <a:noFill/>
        </p:spPr>
        <p:txBody>
          <a:bodyPr wrap="square" rtlCol="0">
            <a:spAutoFit/>
          </a:bodyPr>
          <a:lstStyle/>
          <a:p>
            <a:r>
              <a:rPr lang="en-US" sz="2400" dirty="0" err="1" smtClean="0">
                <a:latin typeface="Arial Unicode MS"/>
                <a:cs typeface="Arial Unicode MS"/>
              </a:rPr>
              <a:t>Monera</a:t>
            </a:r>
            <a:endParaRPr lang="en-US" sz="2400" dirty="0">
              <a:latin typeface="Arial Unicode MS"/>
              <a:cs typeface="Arial Unicode MS"/>
            </a:endParaRPr>
          </a:p>
        </p:txBody>
      </p:sp>
    </p:spTree>
    <p:extLst>
      <p:ext uri="{BB962C8B-B14F-4D97-AF65-F5344CB8AC3E}">
        <p14:creationId xmlns:p14="http://schemas.microsoft.com/office/powerpoint/2010/main" val="160569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sz="half" idx="1"/>
          </p:nvPr>
        </p:nvSpPr>
        <p:spPr>
          <a:xfrm>
            <a:off x="412750" y="838200"/>
            <a:ext cx="8731250" cy="2971800"/>
          </a:xfrm>
        </p:spPr>
        <p:txBody>
          <a:bodyPr/>
          <a:lstStyle/>
          <a:p>
            <a:pPr eaLnBrk="1" hangingPunct="1">
              <a:buFontTx/>
              <a:buNone/>
              <a:defRPr/>
            </a:pPr>
            <a:r>
              <a:rPr lang="en-US" sz="1800" b="1" dirty="0" smtClean="0">
                <a:solidFill>
                  <a:schemeClr val="bg1">
                    <a:lumMod val="50000"/>
                  </a:schemeClr>
                </a:solidFill>
                <a:latin typeface="Comic Sans MS" pitchFamily="66" charset="0"/>
              </a:rPr>
              <a:t>Binomial nomenclature</a:t>
            </a:r>
            <a:r>
              <a:rPr lang="en-US" sz="1400" dirty="0" smtClean="0">
                <a:latin typeface="Comic Sans MS" pitchFamily="66" charset="0"/>
              </a:rPr>
              <a:t>: A system of naming organisms first proposed in the 1700s by Swedish scientist </a:t>
            </a:r>
            <a:r>
              <a:rPr lang="en-US" sz="1400" dirty="0" err="1" smtClean="0">
                <a:latin typeface="Comic Sans MS" pitchFamily="66" charset="0"/>
              </a:rPr>
              <a:t>Carolus</a:t>
            </a:r>
            <a:r>
              <a:rPr lang="en-US" sz="1400" dirty="0" smtClean="0">
                <a:latin typeface="Comic Sans MS" pitchFamily="66" charset="0"/>
              </a:rPr>
              <a:t> Linnaeus. </a:t>
            </a:r>
          </a:p>
          <a:p>
            <a:pPr eaLnBrk="1" hangingPunct="1">
              <a:buFontTx/>
              <a:buNone/>
              <a:defRPr/>
            </a:pPr>
            <a:endParaRPr lang="en-US" sz="1000" dirty="0" smtClean="0">
              <a:latin typeface="Comic Sans MS" pitchFamily="66" charset="0"/>
            </a:endParaRPr>
          </a:p>
          <a:p>
            <a:pPr eaLnBrk="1" hangingPunct="1">
              <a:buFontTx/>
              <a:buNone/>
              <a:defRPr/>
            </a:pPr>
            <a:r>
              <a:rPr lang="en-US" sz="1400" i="1" dirty="0" smtClean="0">
                <a:latin typeface="Comic Sans MS" pitchFamily="66" charset="0"/>
              </a:rPr>
              <a:t>In </a:t>
            </a:r>
            <a:r>
              <a:rPr lang="en-US" sz="1400" i="1" dirty="0" smtClean="0">
                <a:latin typeface="Comic Sans MS" pitchFamily="66" charset="0"/>
                <a:hlinkClick r:id="rId3"/>
              </a:rPr>
              <a:t>binomial nomenclature</a:t>
            </a:r>
            <a:r>
              <a:rPr lang="en-US" sz="1400" i="1" dirty="0" smtClean="0">
                <a:latin typeface="Comic Sans MS" pitchFamily="66" charset="0"/>
              </a:rPr>
              <a:t>, each organism is given two Latinized names:</a:t>
            </a:r>
          </a:p>
          <a:p>
            <a:pPr eaLnBrk="1" hangingPunct="1">
              <a:buFontTx/>
              <a:buChar char="-"/>
              <a:defRPr/>
            </a:pPr>
            <a:r>
              <a:rPr lang="en-US" sz="1200" b="1" dirty="0" smtClean="0">
                <a:solidFill>
                  <a:schemeClr val="bg1">
                    <a:lumMod val="50000"/>
                  </a:schemeClr>
                </a:solidFill>
                <a:latin typeface="Comic Sans MS" pitchFamily="66" charset="0"/>
              </a:rPr>
              <a:t>Generic name </a:t>
            </a:r>
            <a:r>
              <a:rPr lang="en-US" sz="1200" dirty="0" smtClean="0">
                <a:latin typeface="Comic Sans MS" pitchFamily="66" charset="0"/>
              </a:rPr>
              <a:t>(genus, pl. genera)</a:t>
            </a:r>
          </a:p>
          <a:p>
            <a:pPr eaLnBrk="1" hangingPunct="1">
              <a:buFontTx/>
              <a:buChar char="-"/>
              <a:defRPr/>
            </a:pPr>
            <a:r>
              <a:rPr lang="en-US" sz="1200" b="1" dirty="0" smtClean="0">
                <a:solidFill>
                  <a:schemeClr val="bg1">
                    <a:lumMod val="50000"/>
                  </a:schemeClr>
                </a:solidFill>
                <a:latin typeface="Comic Sans MS" pitchFamily="66" charset="0"/>
              </a:rPr>
              <a:t>Specific name </a:t>
            </a:r>
            <a:r>
              <a:rPr lang="en-US" sz="1200" dirty="0" smtClean="0">
                <a:latin typeface="Comic Sans MS" pitchFamily="66" charset="0"/>
              </a:rPr>
              <a:t>(species)</a:t>
            </a:r>
          </a:p>
          <a:p>
            <a:pPr eaLnBrk="1" hangingPunct="1">
              <a:buFontTx/>
              <a:buChar char="-"/>
              <a:defRPr/>
            </a:pPr>
            <a:endParaRPr lang="en-US" sz="1000" dirty="0" smtClean="0">
              <a:latin typeface="Comic Sans MS" pitchFamily="66" charset="0"/>
            </a:endParaRPr>
          </a:p>
          <a:p>
            <a:pPr eaLnBrk="1" hangingPunct="1">
              <a:buFontTx/>
              <a:buNone/>
              <a:defRPr/>
            </a:pPr>
            <a:r>
              <a:rPr lang="en-US" sz="1400" dirty="0" smtClean="0">
                <a:latin typeface="Comic Sans MS" pitchFamily="66" charset="0"/>
              </a:rPr>
              <a:t>Genus names are always capitalized; species names are lower case. </a:t>
            </a:r>
          </a:p>
          <a:p>
            <a:pPr eaLnBrk="1" hangingPunct="1">
              <a:buFontTx/>
              <a:buNone/>
              <a:defRPr/>
            </a:pPr>
            <a:endParaRPr lang="en-US" sz="1000" dirty="0" smtClean="0">
              <a:latin typeface="Comic Sans MS" pitchFamily="66" charset="0"/>
            </a:endParaRPr>
          </a:p>
          <a:p>
            <a:pPr eaLnBrk="1" hangingPunct="1">
              <a:buFontTx/>
              <a:buNone/>
              <a:defRPr/>
            </a:pPr>
            <a:r>
              <a:rPr lang="en-US" sz="1400" dirty="0" smtClean="0">
                <a:latin typeface="Comic Sans MS" pitchFamily="66" charset="0"/>
              </a:rPr>
              <a:t>Genus and species names are always italicized or underlined when written. </a:t>
            </a:r>
          </a:p>
          <a:p>
            <a:pPr eaLnBrk="1" hangingPunct="1">
              <a:buFontTx/>
              <a:buNone/>
              <a:defRPr/>
            </a:pPr>
            <a:endParaRPr lang="en-US" sz="1050" dirty="0" smtClean="0">
              <a:latin typeface="Comic Sans MS" pitchFamily="66" charset="0"/>
            </a:endParaRPr>
          </a:p>
          <a:p>
            <a:pPr eaLnBrk="1" hangingPunct="1">
              <a:buFontTx/>
              <a:buNone/>
              <a:defRPr/>
            </a:pPr>
            <a:r>
              <a:rPr lang="en-US" sz="1800" b="1" i="1" dirty="0" smtClean="0">
                <a:solidFill>
                  <a:srgbClr val="FF0000"/>
                </a:solidFill>
                <a:latin typeface="Comic Sans MS" pitchFamily="66" charset="0"/>
              </a:rPr>
              <a:t>Q</a:t>
            </a:r>
            <a:r>
              <a:rPr lang="en-US" sz="1800" b="1" i="1" dirty="0" smtClean="0">
                <a:latin typeface="Comic Sans MS" pitchFamily="66" charset="0"/>
              </a:rPr>
              <a:t>:</a:t>
            </a:r>
            <a:r>
              <a:rPr lang="en-US" sz="1800" i="1" dirty="0" smtClean="0">
                <a:latin typeface="Comic Sans MS" pitchFamily="66" charset="0"/>
              </a:rPr>
              <a:t> </a:t>
            </a:r>
            <a:r>
              <a:rPr lang="en-US" sz="1600" i="1" dirty="0" smtClean="0">
                <a:latin typeface="Comic Sans MS" pitchFamily="66" charset="0"/>
              </a:rPr>
              <a:t>Why does everything need to have a name? And why a universally understood name?</a:t>
            </a:r>
          </a:p>
          <a:p>
            <a:pPr eaLnBrk="1" hangingPunct="1">
              <a:buFontTx/>
              <a:buNone/>
              <a:defRPr/>
            </a:pPr>
            <a:endParaRPr lang="en-US" sz="1050" i="1" dirty="0" smtClean="0">
              <a:latin typeface="Comic Sans MS" pitchFamily="66" charset="0"/>
            </a:endParaRPr>
          </a:p>
          <a:p>
            <a:pPr eaLnBrk="1" hangingPunct="1">
              <a:buFontTx/>
              <a:buNone/>
              <a:defRPr/>
            </a:pPr>
            <a:endParaRPr lang="en-US" sz="1600" dirty="0" smtClean="0">
              <a:latin typeface="Comic Sans MS" pitchFamily="66" charset="0"/>
            </a:endParaRPr>
          </a:p>
          <a:p>
            <a:pPr eaLnBrk="1" hangingPunct="1">
              <a:buFontTx/>
              <a:buNone/>
              <a:defRPr/>
            </a:pPr>
            <a:endParaRPr lang="en-US" sz="2000" dirty="0" smtClean="0"/>
          </a:p>
        </p:txBody>
      </p:sp>
      <p:sp>
        <p:nvSpPr>
          <p:cNvPr id="11267" name="Text Box 5"/>
          <p:cNvSpPr txBox="1">
            <a:spLocks noChangeArrowheads="1"/>
          </p:cNvSpPr>
          <p:nvPr/>
        </p:nvSpPr>
        <p:spPr bwMode="auto">
          <a:xfrm>
            <a:off x="5334000" y="57912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200" b="0" i="1"/>
              <a:t>Vibrio cholerae </a:t>
            </a:r>
            <a:endParaRPr lang="en-US" sz="900" b="0"/>
          </a:p>
        </p:txBody>
      </p:sp>
      <p:sp>
        <p:nvSpPr>
          <p:cNvPr id="11268" name="Text Box 6"/>
          <p:cNvSpPr txBox="1">
            <a:spLocks noChangeArrowheads="1"/>
          </p:cNvSpPr>
          <p:nvPr/>
        </p:nvSpPr>
        <p:spPr bwMode="auto">
          <a:xfrm>
            <a:off x="3048000" y="57912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200" b="0" i="1"/>
              <a:t>Canis lupus</a:t>
            </a:r>
          </a:p>
        </p:txBody>
      </p:sp>
      <p:sp>
        <p:nvSpPr>
          <p:cNvPr id="11269" name="Rectangle 8"/>
          <p:cNvSpPr>
            <a:spLocks noChangeArrowheads="1"/>
          </p:cNvSpPr>
          <p:nvPr/>
        </p:nvSpPr>
        <p:spPr bwMode="auto">
          <a:xfrm>
            <a:off x="533400" y="5791200"/>
            <a:ext cx="1609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b="0" i="1"/>
              <a:t>Acer pseudoplatanus</a:t>
            </a:r>
            <a:endParaRPr lang="en-US" sz="1400" b="0"/>
          </a:p>
        </p:txBody>
      </p:sp>
      <p:sp>
        <p:nvSpPr>
          <p:cNvPr id="11270" name="Text Box 11"/>
          <p:cNvSpPr txBox="1">
            <a:spLocks noChangeArrowheads="1"/>
          </p:cNvSpPr>
          <p:nvPr/>
        </p:nvSpPr>
        <p:spPr bwMode="auto">
          <a:xfrm>
            <a:off x="7467600" y="5867400"/>
            <a:ext cx="12192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lnSpc>
                <a:spcPct val="50000"/>
              </a:lnSpc>
            </a:pPr>
            <a:r>
              <a:rPr lang="en-US" b="0"/>
              <a:t> </a:t>
            </a:r>
            <a:r>
              <a:rPr lang="en-US" sz="1200" b="0" i="1"/>
              <a:t>Homo sapiens</a:t>
            </a:r>
            <a:r>
              <a:rPr lang="en-US" b="0"/>
              <a:t> </a:t>
            </a:r>
          </a:p>
        </p:txBody>
      </p:sp>
      <p:pic>
        <p:nvPicPr>
          <p:cNvPr id="11271" name="Picture 21" descr="linnaeus public dom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962400"/>
            <a:ext cx="1457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2" descr="Acer-pseudoplatan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9624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23"/>
          <p:cNvSpPr txBox="1">
            <a:spLocks noChangeArrowheads="1"/>
          </p:cNvSpPr>
          <p:nvPr/>
        </p:nvSpPr>
        <p:spPr bwMode="auto">
          <a:xfrm>
            <a:off x="0" y="6308725"/>
            <a:ext cx="3810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Image: </a:t>
            </a:r>
            <a:r>
              <a:rPr lang="en-US" sz="1000" b="0">
                <a:latin typeface="Comic Sans MS" pitchFamily="66" charset="0"/>
                <a:hlinkClick r:id="rId6"/>
              </a:rPr>
              <a:t>Sycamore Maple</a:t>
            </a:r>
            <a:r>
              <a:rPr lang="en-US" sz="1000" b="0">
                <a:latin typeface="Comic Sans MS" pitchFamily="66" charset="0"/>
              </a:rPr>
              <a:t>, Jojan; </a:t>
            </a:r>
            <a:r>
              <a:rPr lang="en-US" sz="1000" b="0">
                <a:latin typeface="Comic Sans MS" pitchFamily="66" charset="0"/>
                <a:hlinkClick r:id="rId7"/>
              </a:rPr>
              <a:t>Gray Wolf</a:t>
            </a:r>
            <a:r>
              <a:rPr lang="en-US" sz="1000" b="0">
                <a:latin typeface="Comic Sans MS" pitchFamily="66" charset="0"/>
              </a:rPr>
              <a:t>, Daniel Mott; </a:t>
            </a:r>
            <a:r>
              <a:rPr lang="en-US" sz="1000" b="0">
                <a:latin typeface="Comic Sans MS" pitchFamily="66" charset="0"/>
                <a:hlinkClick r:id="rId8"/>
              </a:rPr>
              <a:t>Cholera bacteria</a:t>
            </a:r>
            <a:r>
              <a:rPr lang="en-US" sz="1000" b="0">
                <a:latin typeface="Comic Sans MS" pitchFamily="66" charset="0"/>
              </a:rPr>
              <a:t>, Dartmouth Electron Microscope Facility; </a:t>
            </a:r>
            <a:r>
              <a:rPr lang="en-US" sz="1000" b="0">
                <a:latin typeface="Comic Sans MS" pitchFamily="66" charset="0"/>
                <a:hlinkClick r:id="rId9"/>
              </a:rPr>
              <a:t>Carolus Linnaeus</a:t>
            </a:r>
            <a:r>
              <a:rPr lang="en-US" sz="1000" b="0">
                <a:latin typeface="Comic Sans MS" pitchFamily="66" charset="0"/>
              </a:rPr>
              <a:t> 1707 - 1778, Alexander Roslin </a:t>
            </a:r>
          </a:p>
        </p:txBody>
      </p:sp>
      <p:pic>
        <p:nvPicPr>
          <p:cNvPr id="11274" name="Picture 25" descr="Canis Lupus"/>
          <p:cNvPicPr>
            <a:picLocks noGrp="1" noChangeAspect="1" noChangeArrowheads="1"/>
          </p:cNvPicPr>
          <p:nvPr>
            <p:ph sz="quarter" idx="3"/>
          </p:nvPr>
        </p:nvPicPr>
        <p:blipFill>
          <a:blip r:embed="rId10" cstate="print">
            <a:extLst>
              <a:ext uri="{28A0092B-C50C-407E-A947-70E740481C1C}">
                <a14:useLocalDpi xmlns:a14="http://schemas.microsoft.com/office/drawing/2010/main" val="0"/>
              </a:ext>
            </a:extLst>
          </a:blip>
          <a:srcRect/>
          <a:stretch>
            <a:fillRect/>
          </a:stretch>
        </p:blipFill>
        <p:spPr>
          <a:xfrm>
            <a:off x="2667000" y="3962400"/>
            <a:ext cx="2057400" cy="1751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5" name="Picture 27" descr="Vibrio_cholerae"/>
          <p:cNvPicPr>
            <a:picLocks noGrp="1" noChangeAspect="1" noChangeArrowheads="1"/>
          </p:cNvPicPr>
          <p:nvPr>
            <p:ph sz="quarter" idx="2"/>
          </p:nvPr>
        </p:nvPicPr>
        <p:blipFill>
          <a:blip r:embed="rId11">
            <a:extLst>
              <a:ext uri="{28A0092B-C50C-407E-A947-70E740481C1C}">
                <a14:useLocalDpi xmlns:a14="http://schemas.microsoft.com/office/drawing/2010/main" val="0"/>
              </a:ext>
            </a:extLst>
          </a:blip>
          <a:srcRect/>
          <a:stretch>
            <a:fillRect/>
          </a:stretch>
        </p:blipFill>
        <p:spPr>
          <a:xfrm>
            <a:off x="5105400" y="3962400"/>
            <a:ext cx="19812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6" name="Rectangle 30"/>
          <p:cNvSpPr>
            <a:spLocks noChangeArrowheads="1"/>
          </p:cNvSpPr>
          <p:nvPr/>
        </p:nvSpPr>
        <p:spPr bwMode="auto">
          <a:xfrm>
            <a:off x="381000" y="2286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a:solidFill>
                  <a:srgbClr val="339933"/>
                </a:solidFill>
                <a:latin typeface="Comic Sans MS" pitchFamily="66" charset="0"/>
              </a:rPr>
              <a:t>Classifying Living Things</a:t>
            </a:r>
            <a:r>
              <a:rPr lang="en-US" sz="2800">
                <a:latin typeface="Comic Sans MS" pitchFamily="66" charset="0"/>
              </a:rPr>
              <a:t>:</a:t>
            </a:r>
            <a:r>
              <a:rPr lang="en-US" sz="3200">
                <a:solidFill>
                  <a:srgbClr val="0000FF"/>
                </a:solidFill>
                <a:latin typeface="Comic Sans MS" pitchFamily="66" charset="0"/>
              </a:rPr>
              <a:t> </a:t>
            </a:r>
            <a:r>
              <a:rPr lang="en-US" sz="2400">
                <a:latin typeface="Comic Sans MS" pitchFamily="66" charset="0"/>
              </a:rPr>
              <a:t>A Little Name Calling</a:t>
            </a:r>
          </a:p>
        </p:txBody>
      </p:sp>
      <p:sp>
        <p:nvSpPr>
          <p:cNvPr id="11277" name="Text Box 32"/>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From </a:t>
            </a:r>
            <a:r>
              <a:rPr lang="en-US" sz="1000" b="0">
                <a:latin typeface="Comic Sans MS" pitchFamily="66" charset="0"/>
                <a:hlinkClick r:id="rId12"/>
              </a:rPr>
              <a:t>ScienceProfOnline.com</a:t>
            </a:r>
            <a:r>
              <a:rPr lang="en-US" sz="1000" b="0">
                <a:latin typeface="Comic Sans MS" pitchFamily="66" charset="0"/>
              </a:rPr>
              <a:t>, free science education website.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19508" y="228600"/>
            <a:ext cx="3729038" cy="938212"/>
          </a:xfrm>
        </p:spPr>
        <p:txBody>
          <a:bodyPr/>
          <a:lstStyle/>
          <a:p>
            <a:r>
              <a:rPr lang="en-US" b="1" dirty="0" smtClean="0">
                <a:solidFill>
                  <a:srgbClr val="FF0000"/>
                </a:solidFill>
                <a:latin typeface="Comic Sans MS" pitchFamily="66" charset="0"/>
              </a:rPr>
              <a:t>REVIEW!</a:t>
            </a:r>
          </a:p>
        </p:txBody>
      </p:sp>
      <p:sp>
        <p:nvSpPr>
          <p:cNvPr id="6" name="TextBox 5"/>
          <p:cNvSpPr txBox="1"/>
          <p:nvPr/>
        </p:nvSpPr>
        <p:spPr>
          <a:xfrm>
            <a:off x="1566863" y="1143000"/>
            <a:ext cx="6172200" cy="1231106"/>
          </a:xfrm>
          <a:prstGeom prst="rect">
            <a:avLst/>
          </a:prstGeom>
          <a:noFill/>
        </p:spPr>
        <p:txBody>
          <a:bodyPr>
            <a:spAutoFit/>
          </a:bodyPr>
          <a:lstStyle/>
          <a:p>
            <a:pPr algn="ctr">
              <a:defRPr/>
            </a:pPr>
            <a:r>
              <a:rPr lang="en-US" sz="2800" dirty="0">
                <a:latin typeface="Comic Sans MS" pitchFamily="66" charset="0"/>
              </a:rPr>
              <a:t>V</a:t>
            </a:r>
            <a:r>
              <a:rPr lang="en-US" sz="2800" dirty="0" smtClean="0">
                <a:latin typeface="Comic Sans MS" pitchFamily="66" charset="0"/>
              </a:rPr>
              <a:t>ideo l</a:t>
            </a:r>
            <a:r>
              <a:rPr lang="en-US" sz="2800" dirty="0" smtClean="0">
                <a:latin typeface="Comic Sans MS" pitchFamily="66" charset="0"/>
                <a:cs typeface="+mn-cs"/>
              </a:rPr>
              <a:t>esson on </a:t>
            </a:r>
          </a:p>
          <a:p>
            <a:pPr algn="ctr">
              <a:defRPr/>
            </a:pPr>
            <a:r>
              <a:rPr lang="en-US" sz="2800" b="1" dirty="0" smtClean="0">
                <a:solidFill>
                  <a:schemeClr val="tx1">
                    <a:lumMod val="50000"/>
                    <a:lumOff val="50000"/>
                  </a:schemeClr>
                </a:solidFill>
                <a:latin typeface="Comic Sans MS" pitchFamily="66" charset="0"/>
                <a:cs typeface="+mn-cs"/>
                <a:hlinkClick r:id="rId3"/>
              </a:rPr>
              <a:t>Binomial Nomenclature</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sp>
        <p:nvSpPr>
          <p:cNvPr id="23556" name="Rectangle 4"/>
          <p:cNvSpPr>
            <a:spLocks noChangeArrowheads="1"/>
          </p:cNvSpPr>
          <p:nvPr/>
        </p:nvSpPr>
        <p:spPr bwMode="auto">
          <a:xfrm>
            <a:off x="19050" y="6611938"/>
            <a:ext cx="4232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latin typeface="Comic Sans MS" pitchFamily="66" charset="0"/>
              </a:rPr>
              <a:t>From the </a:t>
            </a:r>
            <a:r>
              <a:rPr lang="en-US" sz="1000" dirty="0">
                <a:latin typeface="Comic Sans MS" pitchFamily="66" charset="0"/>
                <a:hlinkClick r:id="rId4"/>
              </a:rPr>
              <a:t>Virtual Microbiology Classroom </a:t>
            </a:r>
            <a:r>
              <a:rPr lang="en-US" sz="1000" dirty="0">
                <a:latin typeface="Comic Sans MS" pitchFamily="66" charset="0"/>
              </a:rPr>
              <a:t>on </a:t>
            </a:r>
            <a:r>
              <a:rPr lang="en-US" sz="1000" dirty="0">
                <a:latin typeface="Comic Sans MS" pitchFamily="66" charset="0"/>
                <a:hlinkClick r:id="rId5"/>
              </a:rPr>
              <a:t>ScienceProfOnline.com</a:t>
            </a:r>
            <a:endParaRPr lang="en-US" sz="1000" dirty="0">
              <a:latin typeface="Comic Sans MS" pitchFamily="66" charset="0"/>
            </a:endParaRPr>
          </a:p>
        </p:txBody>
      </p:sp>
      <p:sp>
        <p:nvSpPr>
          <p:cNvPr id="4" name="TextBox 3"/>
          <p:cNvSpPr txBox="1"/>
          <p:nvPr/>
        </p:nvSpPr>
        <p:spPr>
          <a:xfrm>
            <a:off x="5943600" y="3352800"/>
            <a:ext cx="2057400" cy="2086725"/>
          </a:xfrm>
          <a:prstGeom prst="rect">
            <a:avLst/>
          </a:prstGeom>
          <a:noFill/>
        </p:spPr>
        <p:txBody>
          <a:bodyPr wrap="square" rtlCol="0">
            <a:spAutoFit/>
          </a:bodyPr>
          <a:lstStyle/>
          <a:p>
            <a:pPr algn="ctr" eaLnBrk="1" hangingPunct="1">
              <a:lnSpc>
                <a:spcPct val="90000"/>
              </a:lnSpc>
              <a:defRPr/>
            </a:pPr>
            <a:r>
              <a:rPr lang="en-US" sz="2400" b="1" i="1" dirty="0">
                <a:solidFill>
                  <a:srgbClr val="FF0000"/>
                </a:solidFill>
                <a:latin typeface="Comic Sans MS" pitchFamily="66" charset="0"/>
              </a:rPr>
              <a:t>Q: </a:t>
            </a:r>
            <a:r>
              <a:rPr lang="en-US" sz="2000" i="1" dirty="0" smtClean="0">
                <a:latin typeface="Comic Sans MS" pitchFamily="66" charset="0"/>
              </a:rPr>
              <a:t>What are the three rules for writing a scientific name?</a:t>
            </a:r>
            <a:endParaRPr lang="en-US" sz="2000" i="1" dirty="0">
              <a:latin typeface="Comic Sans MS" pitchFamily="66" charset="0"/>
            </a:endParaRPr>
          </a:p>
          <a:p>
            <a:endParaRPr lang="en-US" dirty="0"/>
          </a:p>
        </p:txBody>
      </p:sp>
      <p:sp>
        <p:nvSpPr>
          <p:cNvPr id="7" name="Text Box 6"/>
          <p:cNvSpPr txBox="1">
            <a:spLocks noChangeArrowheads="1"/>
          </p:cNvSpPr>
          <p:nvPr/>
        </p:nvSpPr>
        <p:spPr bwMode="auto">
          <a:xfrm>
            <a:off x="1768475" y="5821362"/>
            <a:ext cx="2041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b="0" i="1" dirty="0" err="1"/>
              <a:t>Canis</a:t>
            </a:r>
            <a:r>
              <a:rPr lang="en-US" sz="1600" b="0" i="1" dirty="0"/>
              <a:t> lupus</a:t>
            </a:r>
          </a:p>
        </p:txBody>
      </p:sp>
      <p:sp>
        <p:nvSpPr>
          <p:cNvPr id="8" name="Text Box 23"/>
          <p:cNvSpPr txBox="1">
            <a:spLocks noChangeArrowheads="1"/>
          </p:cNvSpPr>
          <p:nvPr/>
        </p:nvSpPr>
        <p:spPr bwMode="auto">
          <a:xfrm>
            <a:off x="6172200" y="6640571"/>
            <a:ext cx="2971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dirty="0">
                <a:latin typeface="Comic Sans MS" pitchFamily="66" charset="0"/>
              </a:rPr>
              <a:t>Image: </a:t>
            </a:r>
            <a:r>
              <a:rPr lang="en-US" sz="1000" b="0" dirty="0" smtClean="0">
                <a:latin typeface="Comic Sans MS" pitchFamily="66" charset="0"/>
                <a:hlinkClick r:id="rId6"/>
              </a:rPr>
              <a:t>Gray </a:t>
            </a:r>
            <a:r>
              <a:rPr lang="en-US" sz="1000" b="0" dirty="0">
                <a:latin typeface="Comic Sans MS" pitchFamily="66" charset="0"/>
                <a:hlinkClick r:id="rId6"/>
              </a:rPr>
              <a:t>Wolf</a:t>
            </a:r>
            <a:r>
              <a:rPr lang="en-US" sz="1000" b="0" dirty="0">
                <a:latin typeface="Comic Sans MS" pitchFamily="66" charset="0"/>
              </a:rPr>
              <a:t>, Daniel </a:t>
            </a:r>
            <a:r>
              <a:rPr lang="en-US" sz="1000" b="0" dirty="0" smtClean="0">
                <a:latin typeface="Comic Sans MS" pitchFamily="66" charset="0"/>
              </a:rPr>
              <a:t>Mott</a:t>
            </a:r>
            <a:endParaRPr lang="en-US" sz="1000" b="0" dirty="0">
              <a:latin typeface="Comic Sans MS" pitchFamily="66" charset="0"/>
            </a:endParaRPr>
          </a:p>
        </p:txBody>
      </p:sp>
      <p:pic>
        <p:nvPicPr>
          <p:cNvPr id="9" name="Picture 25" descr="Canis Lupus"/>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990600" y="2526506"/>
            <a:ext cx="3810000" cy="3269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85054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29200" y="274638"/>
            <a:ext cx="3657600" cy="563562"/>
          </a:xfrm>
        </p:spPr>
        <p:txBody>
          <a:bodyPr/>
          <a:lstStyle/>
          <a:p>
            <a:pPr eaLnBrk="1" hangingPunct="1"/>
            <a:r>
              <a:rPr lang="en-US" sz="2800" b="1" dirty="0" smtClean="0">
                <a:solidFill>
                  <a:schemeClr val="tx1">
                    <a:lumMod val="50000"/>
                    <a:lumOff val="50000"/>
                  </a:schemeClr>
                </a:solidFill>
                <a:latin typeface="Comic Sans MS" pitchFamily="66" charset="0"/>
              </a:rPr>
              <a:t>Dichotomous Key</a:t>
            </a:r>
          </a:p>
        </p:txBody>
      </p:sp>
      <p:pic>
        <p:nvPicPr>
          <p:cNvPr id="1229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914400"/>
            <a:ext cx="7669213" cy="574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6178550" y="4913313"/>
            <a:ext cx="1066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293" name="Text Box 7"/>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4"/>
              </a:rPr>
              <a:t>Virtual Microbiology Classroom</a:t>
            </a:r>
            <a:r>
              <a:rPr lang="en-US" sz="1000">
                <a:latin typeface="Comic Sans MS" pitchFamily="66" charset="0"/>
              </a:rPr>
              <a:t> on </a:t>
            </a:r>
            <a:r>
              <a:rPr lang="en-US" sz="1000">
                <a:latin typeface="Comic Sans MS" pitchFamily="66" charset="0"/>
                <a:hlinkClick r:id="rId5"/>
              </a:rPr>
              <a:t>ScienceProfOnline.com</a:t>
            </a:r>
            <a:endParaRPr lang="en-US" sz="1000">
              <a:latin typeface="Comic Sans MS" pitchFamily="66" charset="0"/>
            </a:endParaRPr>
          </a:p>
        </p:txBody>
      </p:sp>
      <p:sp>
        <p:nvSpPr>
          <p:cNvPr id="12294" name="TextBox 6"/>
          <p:cNvSpPr txBox="1">
            <a:spLocks noChangeArrowheads="1"/>
          </p:cNvSpPr>
          <p:nvPr/>
        </p:nvSpPr>
        <p:spPr bwMode="auto">
          <a:xfrm>
            <a:off x="4953000" y="586740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r>
              <a:rPr lang="en-US" sz="800"/>
              <a:t>Intense pink</a:t>
            </a:r>
          </a:p>
        </p:txBody>
      </p:sp>
      <p:sp>
        <p:nvSpPr>
          <p:cNvPr id="12295" name="TextBox 10"/>
          <p:cNvSpPr txBox="1">
            <a:spLocks noChangeArrowheads="1"/>
          </p:cNvSpPr>
          <p:nvPr/>
        </p:nvSpPr>
        <p:spPr bwMode="auto">
          <a:xfrm>
            <a:off x="4953000" y="6492875"/>
            <a:ext cx="1377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r>
              <a:rPr lang="en-US" sz="800"/>
              <a:t>Light, uneven pink</a:t>
            </a:r>
          </a:p>
        </p:txBody>
      </p:sp>
      <p:sp>
        <p:nvSpPr>
          <p:cNvPr id="10" name="Left Bracket 9"/>
          <p:cNvSpPr/>
          <p:nvPr/>
        </p:nvSpPr>
        <p:spPr>
          <a:xfrm>
            <a:off x="4784725" y="5562600"/>
            <a:ext cx="168275" cy="525463"/>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16" name="Left Bracket 15"/>
          <p:cNvSpPr/>
          <p:nvPr/>
        </p:nvSpPr>
        <p:spPr>
          <a:xfrm>
            <a:off x="4776788" y="6088063"/>
            <a:ext cx="176212" cy="6667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152400" y="152400"/>
            <a:ext cx="5943600" cy="6705600"/>
          </a:xfrm>
        </p:spPr>
        <p:txBody>
          <a:bodyPr/>
          <a:lstStyle/>
          <a:p>
            <a:pPr eaLnBrk="1" hangingPunct="1">
              <a:buFontTx/>
              <a:buNone/>
              <a:defRPr/>
            </a:pPr>
            <a:r>
              <a:rPr lang="en-US" sz="4400" b="1" dirty="0" smtClean="0">
                <a:solidFill>
                  <a:srgbClr val="33CC33"/>
                </a:solidFill>
                <a:latin typeface="Comic Sans MS" pitchFamily="66" charset="0"/>
              </a:rPr>
              <a:t>Confused?</a:t>
            </a:r>
          </a:p>
          <a:p>
            <a:pPr eaLnBrk="1" hangingPunct="1">
              <a:buFontTx/>
              <a:buNone/>
              <a:defRPr/>
            </a:pPr>
            <a:endParaRPr lang="en-US" sz="1400" b="1" dirty="0" smtClean="0">
              <a:latin typeface="Comic Sans MS" pitchFamily="66" charset="0"/>
            </a:endParaRPr>
          </a:p>
          <a:p>
            <a:pPr eaLnBrk="1" hangingPunct="1">
              <a:lnSpc>
                <a:spcPct val="80000"/>
              </a:lnSpc>
              <a:buFontTx/>
              <a:buNone/>
              <a:defRPr/>
            </a:pPr>
            <a:r>
              <a:rPr lang="en-US" sz="2400" dirty="0" smtClean="0">
                <a:latin typeface="Comic Sans MS" pitchFamily="66" charset="0"/>
              </a:rPr>
              <a:t> </a:t>
            </a:r>
            <a:r>
              <a:rPr lang="en-US" sz="1800" dirty="0" smtClean="0">
                <a:latin typeface="Comic Sans MS" pitchFamily="66" charset="0"/>
              </a:rPr>
              <a:t>Here are links to fun resources that further explain </a:t>
            </a:r>
          </a:p>
          <a:p>
            <a:pPr eaLnBrk="1" hangingPunct="1">
              <a:lnSpc>
                <a:spcPct val="80000"/>
              </a:lnSpc>
              <a:buFontTx/>
              <a:buNone/>
              <a:defRPr/>
            </a:pPr>
            <a:r>
              <a:rPr lang="en-US" sz="1800" dirty="0" smtClean="0">
                <a:latin typeface="Comic Sans MS" pitchFamily="66" charset="0"/>
              </a:rPr>
              <a:t> biological classification:</a:t>
            </a:r>
          </a:p>
          <a:p>
            <a:pPr eaLnBrk="1" hangingPunct="1">
              <a:buFontTx/>
              <a:buNone/>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3"/>
              </a:rPr>
              <a:t>Biological Classification</a:t>
            </a:r>
            <a:r>
              <a:rPr lang="en-US" sz="1600" dirty="0" smtClean="0">
                <a:latin typeface="Comic Sans MS" pitchFamily="66" charset="0"/>
              </a:rPr>
              <a:t> </a:t>
            </a:r>
            <a:r>
              <a:rPr lang="en-US" sz="1200" dirty="0" smtClean="0">
                <a:latin typeface="Comic Sans MS" pitchFamily="66" charset="0"/>
              </a:rPr>
              <a:t>section of the science education website Virtual Microbiology Classroom of</a:t>
            </a:r>
            <a:r>
              <a:rPr lang="en-US" sz="1100" dirty="0" smtClean="0">
                <a:latin typeface="Comic Sans MS" pitchFamily="66" charset="0"/>
              </a:rPr>
              <a:t> </a:t>
            </a:r>
            <a:r>
              <a:rPr lang="en-US" sz="1200" dirty="0" smtClean="0">
                <a:latin typeface="Comic Sans MS" pitchFamily="66" charset="0"/>
                <a:hlinkClick r:id="rId4"/>
              </a:rPr>
              <a:t>Science Prof Online</a:t>
            </a:r>
            <a:r>
              <a:rPr lang="en-US" sz="1200" dirty="0" smtClean="0">
                <a:latin typeface="Comic Sans MS" pitchFamily="66" charset="0"/>
              </a:rPr>
              <a:t>.</a:t>
            </a:r>
          </a:p>
          <a:p>
            <a:pPr eaLnBrk="1" hangingPunct="1">
              <a:buFontTx/>
              <a:buNone/>
              <a:defRPr/>
            </a:pPr>
            <a:endParaRPr lang="en-US" sz="7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5"/>
              </a:rPr>
              <a:t>I’ve Got a Name</a:t>
            </a:r>
            <a:r>
              <a:rPr lang="en-US" sz="1600" dirty="0" smtClean="0">
                <a:latin typeface="Comic Sans MS" pitchFamily="66" charset="0"/>
              </a:rPr>
              <a:t>”</a:t>
            </a:r>
            <a:r>
              <a:rPr lang="en-US" sz="1800" dirty="0" smtClean="0">
                <a:latin typeface="Comic Sans MS" pitchFamily="66" charset="0"/>
              </a:rPr>
              <a:t> </a:t>
            </a:r>
            <a:r>
              <a:rPr lang="en-US" sz="1200" dirty="0" smtClean="0">
                <a:latin typeface="Comic Sans MS" pitchFamily="66" charset="0"/>
              </a:rPr>
              <a:t>song by Jim </a:t>
            </a:r>
            <a:r>
              <a:rPr lang="en-US" sz="1200" dirty="0" err="1" smtClean="0">
                <a:latin typeface="Comic Sans MS" pitchFamily="66" charset="0"/>
              </a:rPr>
              <a:t>Croche</a:t>
            </a:r>
            <a:r>
              <a:rPr lang="en-US" sz="1200" dirty="0" smtClean="0">
                <a:latin typeface="Comic Sans MS" pitchFamily="66" charset="0"/>
              </a:rPr>
              <a:t>.</a:t>
            </a:r>
          </a:p>
          <a:p>
            <a:pPr eaLnBrk="1" hangingPunct="1">
              <a:defRPr/>
            </a:pPr>
            <a:endParaRPr lang="en-US" sz="1200" dirty="0">
              <a:latin typeface="Comic Sans MS" pitchFamily="66" charset="0"/>
            </a:endParaRPr>
          </a:p>
          <a:p>
            <a:pPr eaLnBrk="1" hangingPunct="1">
              <a:defRPr/>
            </a:pPr>
            <a:r>
              <a:rPr lang="en-US" sz="1600" dirty="0" smtClean="0">
                <a:latin typeface="Comic Sans MS" pitchFamily="66" charset="0"/>
                <a:hlinkClick r:id="rId6"/>
              </a:rPr>
              <a:t>Evolution of the Three Domains</a:t>
            </a:r>
            <a:r>
              <a:rPr lang="en-US" sz="1200" dirty="0" smtClean="0">
                <a:latin typeface="Comic Sans MS" pitchFamily="66" charset="0"/>
              </a:rPr>
              <a:t> animated science tutorial.</a:t>
            </a:r>
          </a:p>
          <a:p>
            <a:pPr marL="0" indent="0" eaLnBrk="1" hangingPunct="1">
              <a:buFontTx/>
              <a:buNone/>
              <a:defRPr/>
            </a:pPr>
            <a:endParaRPr lang="en-US" sz="700" dirty="0" smtClean="0">
              <a:latin typeface="Comic Sans MS" pitchFamily="66" charset="0"/>
            </a:endParaRPr>
          </a:p>
          <a:p>
            <a:pPr eaLnBrk="1" hangingPunct="1">
              <a:defRPr/>
            </a:pPr>
            <a:r>
              <a:rPr lang="en-US" sz="1600" dirty="0" smtClean="0">
                <a:latin typeface="Comic Sans MS" pitchFamily="66" charset="0"/>
                <a:hlinkClick r:id="rId7"/>
              </a:rPr>
              <a:t>Classifying Life</a:t>
            </a:r>
            <a:r>
              <a:rPr lang="en-US" sz="1600" dirty="0" smtClean="0">
                <a:latin typeface="Comic Sans MS" pitchFamily="66" charset="0"/>
              </a:rPr>
              <a:t> </a:t>
            </a:r>
            <a:r>
              <a:rPr lang="en-US" sz="1200" dirty="0" smtClean="0">
                <a:latin typeface="Comic Sans MS" pitchFamily="66" charset="0"/>
              </a:rPr>
              <a:t>interactive game from PBS Nova.</a:t>
            </a:r>
          </a:p>
          <a:p>
            <a:pPr eaLnBrk="1" hangingPunct="1">
              <a:defRPr/>
            </a:pPr>
            <a:endParaRPr lang="en-US" sz="700" dirty="0" smtClean="0">
              <a:latin typeface="Comic Sans MS" pitchFamily="66" charset="0"/>
            </a:endParaRPr>
          </a:p>
          <a:p>
            <a:pPr eaLnBrk="1" hangingPunct="1">
              <a:defRPr/>
            </a:pPr>
            <a:endParaRPr lang="en-US" sz="7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8"/>
              </a:rPr>
              <a:t>Classification Rap</a:t>
            </a:r>
            <a:r>
              <a:rPr lang="en-US" sz="1600" dirty="0" smtClean="0">
                <a:latin typeface="Comic Sans MS" pitchFamily="66" charset="0"/>
              </a:rPr>
              <a:t>”</a:t>
            </a:r>
            <a:r>
              <a:rPr lang="en-US" sz="1200" dirty="0" smtClean="0">
                <a:latin typeface="Comic Sans MS" pitchFamily="66" charset="0"/>
              </a:rPr>
              <a:t> hilarious music video from 1989.</a:t>
            </a:r>
            <a:endParaRPr lang="en-US" sz="900" dirty="0" smtClean="0">
              <a:latin typeface="Comic Sans MS" pitchFamily="66" charset="0"/>
            </a:endParaRPr>
          </a:p>
          <a:p>
            <a:pPr eaLnBrk="1" hangingPunct="1">
              <a:buFontTx/>
              <a:buNone/>
              <a:defRPr/>
            </a:pPr>
            <a:endParaRPr lang="en-US" sz="700" dirty="0" smtClean="0">
              <a:latin typeface="Comic Sans MS" pitchFamily="66" charset="0"/>
            </a:endParaRPr>
          </a:p>
          <a:p>
            <a:pPr eaLnBrk="1" hangingPunct="1">
              <a:defRPr/>
            </a:pPr>
            <a:r>
              <a:rPr lang="en-US" sz="1600" dirty="0" smtClean="0">
                <a:latin typeface="Comic Sans MS" pitchFamily="66" charset="0"/>
                <a:hlinkClick r:id="rId9"/>
              </a:rPr>
              <a:t>Bacterial Pathogen Pronunciation Station</a:t>
            </a:r>
            <a:r>
              <a:rPr lang="en-US" sz="1400" dirty="0" smtClean="0">
                <a:latin typeface="Comic Sans MS" pitchFamily="66" charset="0"/>
              </a:rPr>
              <a:t>,</a:t>
            </a:r>
            <a:r>
              <a:rPr lang="en-US" sz="1200" dirty="0" smtClean="0">
                <a:latin typeface="Comic Sans MS" pitchFamily="66" charset="0"/>
              </a:rPr>
              <a:t> a webpage with links to audio files containing the pronunciation of the bacterial names, created by Neal R. Chamberlain, Ph.D.</a:t>
            </a:r>
          </a:p>
          <a:p>
            <a:pPr eaLnBrk="1" hangingPunct="1">
              <a:defRPr/>
            </a:pPr>
            <a:endParaRPr lang="en-US" sz="700" dirty="0" smtClean="0">
              <a:latin typeface="Comic Sans MS" pitchFamily="66" charset="0"/>
            </a:endParaRPr>
          </a:p>
          <a:p>
            <a:pPr eaLnBrk="1" hangingPunct="1">
              <a:defRPr/>
            </a:pPr>
            <a:r>
              <a:rPr lang="en-US" sz="1600" dirty="0" smtClean="0">
                <a:latin typeface="Comic Sans MS" pitchFamily="66" charset="0"/>
                <a:hlinkClick r:id="rId10"/>
              </a:rPr>
              <a:t>Tree of Life </a:t>
            </a:r>
            <a:r>
              <a:rPr lang="en-US" sz="1600" dirty="0" err="1" smtClean="0">
                <a:latin typeface="Comic Sans MS" pitchFamily="66" charset="0"/>
                <a:hlinkClick r:id="rId10"/>
              </a:rPr>
              <a:t>Cladogram</a:t>
            </a:r>
            <a:r>
              <a:rPr lang="en-US" sz="1200" dirty="0" smtClean="0">
                <a:latin typeface="Comic Sans MS" pitchFamily="66" charset="0"/>
              </a:rPr>
              <a:t>, an interactive diagram on classification.</a:t>
            </a:r>
          </a:p>
          <a:p>
            <a:pPr eaLnBrk="1" hangingPunct="1">
              <a:defRPr/>
            </a:pPr>
            <a:endParaRPr lang="en-US" sz="700" dirty="0" smtClean="0">
              <a:latin typeface="Comic Sans MS" pitchFamily="66" charset="0"/>
            </a:endParaRPr>
          </a:p>
          <a:p>
            <a:pPr eaLnBrk="1" hangingPunct="1">
              <a:defRPr/>
            </a:pPr>
            <a:r>
              <a:rPr lang="en-US" sz="1600" dirty="0" smtClean="0">
                <a:latin typeface="Comic Sans MS" pitchFamily="66" charset="0"/>
                <a:hlinkClick r:id="rId11"/>
              </a:rPr>
              <a:t>Biological Classification: Kingdoms</a:t>
            </a:r>
            <a:r>
              <a:rPr lang="en-US" sz="1200" dirty="0" smtClean="0">
                <a:latin typeface="Comic Sans MS" pitchFamily="66" charset="0"/>
              </a:rPr>
              <a:t>, video by Invictus1708.</a:t>
            </a:r>
          </a:p>
          <a:p>
            <a:pPr eaLnBrk="1" hangingPunct="1">
              <a:defRPr/>
            </a:pPr>
            <a:endParaRPr lang="en-US" sz="900" dirty="0" smtClean="0">
              <a:latin typeface="Comic Sans MS" pitchFamily="66" charset="0"/>
            </a:endParaRPr>
          </a:p>
          <a:p>
            <a:pPr eaLnBrk="1" hangingPunct="1">
              <a:buFontTx/>
              <a:buNone/>
              <a:defRPr/>
            </a:pPr>
            <a:r>
              <a:rPr lang="en-US" sz="1200" i="1" dirty="0" smtClean="0">
                <a:latin typeface="Comic Sans MS" pitchFamily="66" charset="0"/>
              </a:rPr>
              <a:t>	    (You must be in PPT slideshow view to click on links.)</a:t>
            </a:r>
          </a:p>
        </p:txBody>
      </p:sp>
      <p:pic>
        <p:nvPicPr>
          <p:cNvPr id="13315" name="Picture 3" descr="MC900229685[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6000" y="3127375"/>
            <a:ext cx="276383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WordArt 4"/>
          <p:cNvSpPr>
            <a:spLocks noChangeArrowheads="1" noChangeShapeType="1" noTextEdit="1"/>
          </p:cNvSpPr>
          <p:nvPr/>
        </p:nvSpPr>
        <p:spPr bwMode="auto">
          <a:xfrm>
            <a:off x="6096000" y="1524000"/>
            <a:ext cx="2382838" cy="1065213"/>
          </a:xfrm>
          <a:prstGeom prst="rect">
            <a:avLst/>
          </a:prstGeom>
        </p:spPr>
        <p:txBody>
          <a:bodyPr wrap="none" fromWordArt="1">
            <a:prstTxWarp prst="textPlain">
              <a:avLst>
                <a:gd name="adj" fmla="val 50000"/>
              </a:avLst>
            </a:prstTxWarp>
          </a:bodyPr>
          <a:lstStyle/>
          <a:p>
            <a:r>
              <a:rPr lang="en-US" sz="1600" kern="10">
                <a:ln w="9525">
                  <a:solidFill>
                    <a:srgbClr val="000000"/>
                  </a:solidFill>
                  <a:round/>
                  <a:headEnd/>
                  <a:tailEnd/>
                </a:ln>
                <a:solidFill>
                  <a:srgbClr val="FFFFFF"/>
                </a:solidFill>
                <a:latin typeface="Comic Sans MS"/>
              </a:rPr>
              <a:t>Smart Links</a:t>
            </a:r>
          </a:p>
        </p:txBody>
      </p:sp>
      <p:sp>
        <p:nvSpPr>
          <p:cNvPr id="13317" name="Text Box 8"/>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From </a:t>
            </a:r>
            <a:r>
              <a:rPr lang="en-US" sz="1000" b="0">
                <a:latin typeface="Comic Sans MS" pitchFamily="66" charset="0"/>
                <a:hlinkClick r:id="rId4"/>
              </a:rPr>
              <a:t>ScienceProfOnline.com</a:t>
            </a:r>
            <a:r>
              <a:rPr lang="en-US" sz="1000" b="0">
                <a:latin typeface="Comic Sans MS" pitchFamily="66" charset="0"/>
              </a:rPr>
              <a:t>, free science education website.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04800" y="228600"/>
            <a:ext cx="8534400" cy="4038600"/>
          </a:xfrm>
        </p:spPr>
        <p:txBody>
          <a:bodyPr/>
          <a:lstStyle/>
          <a:p>
            <a:pPr algn="r" eaLnBrk="1" hangingPunct="1"/>
            <a:r>
              <a:rPr lang="en-US" sz="2400" b="1" i="1" smtClean="0">
                <a:solidFill>
                  <a:srgbClr val="FF0000"/>
                </a:solidFill>
              </a:rPr>
              <a:t>       </a:t>
            </a:r>
            <a:r>
              <a:rPr lang="en-US" sz="2000" b="1" smtClean="0">
                <a:solidFill>
                  <a:srgbClr val="0033CC"/>
                </a:solidFill>
                <a:latin typeface="Comic Sans MS" pitchFamily="66" charset="0"/>
              </a:rPr>
              <a:t>Is your brain about to explode from biology overload?</a:t>
            </a:r>
            <a:r>
              <a:rPr lang="en-US" sz="2400" i="1" smtClean="0">
                <a:solidFill>
                  <a:srgbClr val="0033CC"/>
                </a:solidFill>
                <a:latin typeface="Comic Sans MS" pitchFamily="66" charset="0"/>
              </a:rPr>
              <a:t/>
            </a:r>
            <a:br>
              <a:rPr lang="en-US" sz="2400" i="1" smtClean="0">
                <a:solidFill>
                  <a:srgbClr val="0033CC"/>
                </a:solidFill>
                <a:latin typeface="Comic Sans MS" pitchFamily="66" charset="0"/>
              </a:rPr>
            </a:br>
            <a:r>
              <a:rPr lang="en-US" sz="2000" i="1" smtClean="0">
                <a:solidFill>
                  <a:srgbClr val="FF0000"/>
                </a:solidFill>
              </a:rPr>
              <a:t/>
            </a:r>
            <a:br>
              <a:rPr lang="en-US" sz="2000" i="1" smtClean="0">
                <a:solidFill>
                  <a:srgbClr val="FF0000"/>
                </a:solidFill>
              </a:rPr>
            </a:br>
            <a:r>
              <a:rPr lang="en-US" sz="2400" i="1" smtClean="0">
                <a:solidFill>
                  <a:srgbClr val="5F5F5F"/>
                </a:solidFill>
                <a:latin typeface="Comic Sans MS" pitchFamily="66" charset="0"/>
              </a:rPr>
              <a:t>Do yourself a favor. Visit…</a:t>
            </a:r>
            <a:r>
              <a:rPr lang="en-US" sz="2800" i="1" smtClean="0">
                <a:solidFill>
                  <a:srgbClr val="5F5F5F"/>
                </a:solidFill>
                <a:latin typeface="Comic Sans MS" pitchFamily="66" charset="0"/>
              </a:rPr>
              <a:t> </a:t>
            </a:r>
            <a:r>
              <a:rPr lang="en-US" sz="2000" i="1" smtClean="0">
                <a:solidFill>
                  <a:srgbClr val="5F5F5F"/>
                </a:solidFill>
                <a:latin typeface="Comic Sans MS" pitchFamily="66" charset="0"/>
              </a:rPr>
              <a:t/>
            </a:r>
            <a:br>
              <a:rPr lang="en-US" sz="2000" i="1" smtClean="0">
                <a:solidFill>
                  <a:srgbClr val="5F5F5F"/>
                </a:solidFill>
                <a:latin typeface="Comic Sans MS" pitchFamily="66" charset="0"/>
              </a:rPr>
            </a:br>
            <a:r>
              <a:rPr lang="en-US" sz="2400" smtClean="0">
                <a:latin typeface="Comic Sans MS" pitchFamily="66" charset="0"/>
              </a:rPr>
              <a:t/>
            </a:r>
            <a:br>
              <a:rPr lang="en-US" sz="2400" smtClean="0">
                <a:latin typeface="Comic Sans MS" pitchFamily="66" charset="0"/>
              </a:rPr>
            </a:br>
            <a:r>
              <a:rPr lang="en-US" sz="3200" smtClean="0">
                <a:latin typeface="Comic Sans MS" pitchFamily="66" charset="0"/>
              </a:rPr>
              <a:t>              </a:t>
            </a:r>
            <a:r>
              <a:rPr lang="en-US" sz="4000" b="1" smtClean="0">
                <a:solidFill>
                  <a:srgbClr val="008000"/>
                </a:solidFill>
                <a:latin typeface="Comic Sans MS" pitchFamily="66" charset="0"/>
              </a:rPr>
              <a:t>Science Prof Online</a:t>
            </a:r>
            <a:r>
              <a:rPr lang="en-US" sz="4000" b="1" smtClean="0"/>
              <a:t/>
            </a:r>
            <a:br>
              <a:rPr lang="en-US" sz="4000" b="1" smtClean="0"/>
            </a:br>
            <a:r>
              <a:rPr lang="en-US" sz="2800" b="1" smtClean="0"/>
              <a:t/>
            </a:r>
            <a:br>
              <a:rPr lang="en-US" sz="2800" b="1" smtClean="0"/>
            </a:br>
            <a:r>
              <a:rPr lang="en-US" sz="2400" smtClean="0">
                <a:solidFill>
                  <a:srgbClr val="5F5F5F"/>
                </a:solidFill>
                <a:latin typeface="Comic Sans MS" pitchFamily="66" charset="0"/>
              </a:rPr>
              <a:t>a free science education website full of resources to help you become a total genius, including:</a:t>
            </a:r>
          </a:p>
        </p:txBody>
      </p:sp>
      <p:sp>
        <p:nvSpPr>
          <p:cNvPr id="14339" name="Rectangle 3"/>
          <p:cNvSpPr>
            <a:spLocks noGrp="1" noChangeArrowheads="1"/>
          </p:cNvSpPr>
          <p:nvPr>
            <p:ph type="subTitle" idx="1"/>
          </p:nvPr>
        </p:nvSpPr>
        <p:spPr>
          <a:xfrm>
            <a:off x="3429000" y="4114800"/>
            <a:ext cx="5105400" cy="1600200"/>
          </a:xfrm>
        </p:spPr>
        <p:txBody>
          <a:bodyPr/>
          <a:lstStyle/>
          <a:p>
            <a:pPr marL="609600" indent="-609600" algn="l" eaLnBrk="1" hangingPunct="1">
              <a:buFontTx/>
              <a:buChar char="•"/>
            </a:pPr>
            <a:r>
              <a:rPr lang="en-US" sz="1600" smtClean="0">
                <a:latin typeface="Comic Sans MS" pitchFamily="66" charset="0"/>
              </a:rPr>
              <a:t>science articles</a:t>
            </a:r>
          </a:p>
          <a:p>
            <a:pPr marL="609600" indent="-609600" algn="l" eaLnBrk="1" hangingPunct="1">
              <a:buFontTx/>
              <a:buChar char="•"/>
            </a:pPr>
            <a:r>
              <a:rPr lang="en-US" sz="1600" smtClean="0">
                <a:latin typeface="Comic Sans MS" pitchFamily="66" charset="0"/>
              </a:rPr>
              <a:t>PowerPoints</a:t>
            </a:r>
          </a:p>
          <a:p>
            <a:pPr marL="609600" indent="-609600" algn="l" eaLnBrk="1" hangingPunct="1">
              <a:buFontTx/>
              <a:buChar char="•"/>
            </a:pPr>
            <a:r>
              <a:rPr lang="en-US" sz="1600" smtClean="0">
                <a:latin typeface="Comic Sans MS" pitchFamily="66" charset="0"/>
              </a:rPr>
              <a:t>practice test questions</a:t>
            </a:r>
          </a:p>
          <a:p>
            <a:pPr marL="609600" indent="-609600" algn="l" eaLnBrk="1" hangingPunct="1">
              <a:buFontTx/>
              <a:buChar char="•"/>
            </a:pPr>
            <a:r>
              <a:rPr lang="en-US" sz="1600" smtClean="0">
                <a:latin typeface="Comic Sans MS" pitchFamily="66" charset="0"/>
              </a:rPr>
              <a:t>review questions</a:t>
            </a:r>
          </a:p>
          <a:p>
            <a:pPr marL="609600" indent="-609600" algn="l" eaLnBrk="1" hangingPunct="1">
              <a:buFontTx/>
              <a:buChar char="•"/>
            </a:pPr>
            <a:r>
              <a:rPr lang="en-US" sz="1600" smtClean="0">
                <a:latin typeface="Comic Sans MS" pitchFamily="66" charset="0"/>
              </a:rPr>
              <a:t>study guides and learning objectives</a:t>
            </a:r>
          </a:p>
        </p:txBody>
      </p:sp>
      <p:sp>
        <p:nvSpPr>
          <p:cNvPr id="14340" name="Text Box 4"/>
          <p:cNvSpPr txBox="1">
            <a:spLocks noChangeArrowheads="1"/>
          </p:cNvSpPr>
          <p:nvPr/>
        </p:nvSpPr>
        <p:spPr bwMode="auto">
          <a:xfrm>
            <a:off x="304800" y="6096000"/>
            <a:ext cx="883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solidFill>
                  <a:srgbClr val="000000"/>
                </a:solidFill>
                <a:latin typeface="Comic Sans MS" pitchFamily="66" charset="0"/>
                <a:hlinkClick r:id="rId3"/>
              </a:rPr>
              <a:t>www.ScienceProfOnline.com</a:t>
            </a:r>
            <a:endParaRPr lang="en-US" sz="1600">
              <a:solidFill>
                <a:srgbClr val="000000"/>
              </a:solidFill>
              <a:latin typeface="Comic Sans MS" pitchFamily="66" charset="0"/>
            </a:endParaRPr>
          </a:p>
        </p:txBody>
      </p:sp>
      <p:pic>
        <p:nvPicPr>
          <p:cNvPr id="14341" name="Picture 5" descr="EndomembraneSystemMarinanRui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03860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holding_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82773">
            <a:off x="142875" y="839788"/>
            <a:ext cx="2286000"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p:cNvSpPr>
            <a:spLocks noChangeArrowheads="1"/>
          </p:cNvSpPr>
          <p:nvPr/>
        </p:nvSpPr>
        <p:spPr bwMode="auto">
          <a:xfrm>
            <a:off x="0" y="6613525"/>
            <a:ext cx="32432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sz="1000" b="0">
                <a:latin typeface="Comic Sans MS" pitchFamily="66" charset="0"/>
              </a:rPr>
              <a:t>Images: </a:t>
            </a:r>
            <a:r>
              <a:rPr lang="en-US" sz="1000" b="0">
                <a:latin typeface="Comic Sans MS" pitchFamily="66" charset="0"/>
                <a:hlinkClick r:id="rId6"/>
              </a:rPr>
              <a:t>Endomembrane system</a:t>
            </a:r>
            <a:r>
              <a:rPr lang="en-US" sz="1000" b="0">
                <a:latin typeface="Comic Sans MS" pitchFamily="66" charset="0"/>
              </a:rPr>
              <a:t>, Mariana Ruiz, Wiki</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914400"/>
            <a:ext cx="3429000" cy="2514600"/>
          </a:xfrm>
        </p:spPr>
        <p:txBody>
          <a:bodyPr/>
          <a:lstStyle/>
          <a:p>
            <a:pPr eaLnBrk="1" hangingPunct="1"/>
            <a:r>
              <a:rPr lang="en-US" sz="3600" b="1" dirty="0" smtClean="0">
                <a:solidFill>
                  <a:srgbClr val="3333FF"/>
                </a:solidFill>
                <a:latin typeface="Comic Sans MS" pitchFamily="66" charset="0"/>
              </a:rPr>
              <a:t>Biological Classification</a:t>
            </a:r>
            <a:r>
              <a:rPr lang="en-US" sz="3600" dirty="0" smtClean="0">
                <a:solidFill>
                  <a:srgbClr val="993366"/>
                </a:solidFill>
                <a:latin typeface="Comic Sans MS" pitchFamily="66" charset="0"/>
              </a:rPr>
              <a:t/>
            </a:r>
            <a:br>
              <a:rPr lang="en-US" sz="3600" dirty="0" smtClean="0">
                <a:solidFill>
                  <a:srgbClr val="993366"/>
                </a:solidFill>
                <a:latin typeface="Comic Sans MS" pitchFamily="66" charset="0"/>
              </a:rPr>
            </a:br>
            <a:r>
              <a:rPr lang="en-US" sz="1800" dirty="0" smtClean="0">
                <a:latin typeface="Comic Sans MS" pitchFamily="66" charset="0"/>
              </a:rPr>
              <a:t/>
            </a:r>
            <a:br>
              <a:rPr lang="en-US" sz="1800" dirty="0" smtClean="0">
                <a:latin typeface="Comic Sans MS" pitchFamily="66" charset="0"/>
              </a:rPr>
            </a:br>
            <a:r>
              <a:rPr lang="en-US" sz="2800" dirty="0" smtClean="0">
                <a:solidFill>
                  <a:schemeClr val="tx1"/>
                </a:solidFill>
                <a:latin typeface="Comic Sans MS" pitchFamily="66" charset="0"/>
              </a:rPr>
              <a:t>The Basics</a:t>
            </a:r>
            <a:r>
              <a:rPr lang="en-US" sz="3200" b="1" dirty="0" smtClean="0">
                <a:solidFill>
                  <a:schemeClr val="tx1"/>
                </a:solidFill>
                <a:latin typeface="Comic Sans MS" pitchFamily="66" charset="0"/>
              </a:rPr>
              <a:t/>
            </a:r>
            <a:br>
              <a:rPr lang="en-US" sz="3200" b="1" dirty="0" smtClean="0">
                <a:solidFill>
                  <a:schemeClr val="tx1"/>
                </a:solidFill>
                <a:latin typeface="Comic Sans MS" pitchFamily="66" charset="0"/>
              </a:rPr>
            </a:br>
            <a:r>
              <a:rPr lang="en-US" sz="2000" dirty="0" smtClean="0">
                <a:latin typeface="Comic Sans MS" pitchFamily="66" charset="0"/>
              </a:rPr>
              <a:t/>
            </a:r>
            <a:br>
              <a:rPr lang="en-US" sz="2000" dirty="0" smtClean="0">
                <a:latin typeface="Comic Sans MS" pitchFamily="66" charset="0"/>
              </a:rPr>
            </a:br>
            <a:endParaRPr lang="en-US" sz="1600" i="1" dirty="0" smtClean="0">
              <a:latin typeface="Comic Sans MS" pitchFamily="66" charset="0"/>
            </a:endParaRPr>
          </a:p>
        </p:txBody>
      </p:sp>
      <p:sp>
        <p:nvSpPr>
          <p:cNvPr id="3075" name="Text Box 25"/>
          <p:cNvSpPr txBox="1">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Image: </a:t>
            </a:r>
            <a:r>
              <a:rPr lang="en-US" sz="1000" b="0">
                <a:latin typeface="Comic Sans MS" pitchFamily="66" charset="0"/>
                <a:hlinkClick r:id="rId3"/>
              </a:rPr>
              <a:t>Biological classification diagram</a:t>
            </a:r>
            <a:r>
              <a:rPr lang="en-US" sz="1000" b="0">
                <a:latin typeface="Comic Sans MS" pitchFamily="66" charset="0"/>
              </a:rPr>
              <a:t>, Peter Halasz</a:t>
            </a:r>
          </a:p>
        </p:txBody>
      </p:sp>
      <p:pic>
        <p:nvPicPr>
          <p:cNvPr id="3076" name="Picture 26" descr="Biological_classification_L_Pe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33400"/>
            <a:ext cx="30289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28"/>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From </a:t>
            </a:r>
            <a:r>
              <a:rPr lang="en-US" sz="1000" b="0">
                <a:latin typeface="Comic Sans MS" pitchFamily="66" charset="0"/>
                <a:hlinkClick r:id="rId5"/>
              </a:rPr>
              <a:t>ScienceProfOnline.com</a:t>
            </a:r>
            <a:r>
              <a:rPr lang="en-US" sz="1000" b="0">
                <a:latin typeface="Comic Sans MS" pitchFamily="66" charset="0"/>
              </a:rPr>
              <a:t>, free science education website.</a:t>
            </a:r>
          </a:p>
        </p:txBody>
      </p:sp>
      <p:sp>
        <p:nvSpPr>
          <p:cNvPr id="6" name="TextBox 5"/>
          <p:cNvSpPr txBox="1"/>
          <p:nvPr/>
        </p:nvSpPr>
        <p:spPr>
          <a:xfrm>
            <a:off x="838200" y="4114800"/>
            <a:ext cx="2590800" cy="1569661"/>
          </a:xfrm>
          <a:prstGeom prst="rect">
            <a:avLst/>
          </a:prstGeom>
          <a:noFill/>
        </p:spPr>
        <p:txBody>
          <a:bodyPr wrap="square" rtlCol="0">
            <a:spAutoFit/>
          </a:bodyPr>
          <a:lstStyle/>
          <a:p>
            <a:pPr algn="ctr"/>
            <a:r>
              <a:rPr lang="en-US" dirty="0" smtClean="0">
                <a:solidFill>
                  <a:srgbClr val="FF0000"/>
                </a:solidFill>
                <a:latin typeface="Comic Sans MS"/>
                <a:cs typeface="Comic Sans MS"/>
              </a:rPr>
              <a:t>VIDEO</a:t>
            </a:r>
            <a:r>
              <a:rPr lang="en-US" dirty="0" smtClean="0">
                <a:latin typeface="Comic Sans MS"/>
                <a:cs typeface="Comic Sans MS"/>
              </a:rPr>
              <a:t>: </a:t>
            </a:r>
          </a:p>
          <a:p>
            <a:pPr algn="ctr"/>
            <a:r>
              <a:rPr lang="en-US" dirty="0" smtClean="0">
                <a:latin typeface="Comic Sans MS"/>
                <a:cs typeface="Comic Sans MS"/>
                <a:hlinkClick r:id="rId6"/>
              </a:rPr>
              <a:t>Taxonomy: Life’s Filing System</a:t>
            </a:r>
            <a:endParaRPr lang="en-US" dirty="0" smtClean="0">
              <a:latin typeface="Comic Sans MS"/>
              <a:cs typeface="Comic Sans MS"/>
            </a:endParaRPr>
          </a:p>
          <a:p>
            <a:pPr algn="ctr"/>
            <a:r>
              <a:rPr lang="en-US" sz="1400" b="0" dirty="0" smtClean="0">
                <a:latin typeface="Comic Sans MS"/>
                <a:cs typeface="Comic Sans MS"/>
              </a:rPr>
              <a:t>from </a:t>
            </a:r>
          </a:p>
          <a:p>
            <a:pPr algn="ctr"/>
            <a:r>
              <a:rPr lang="en-US" sz="1400" b="0" dirty="0" smtClean="0">
                <a:latin typeface="Comic Sans MS"/>
                <a:cs typeface="Comic Sans MS"/>
              </a:rPr>
              <a:t>Crash </a:t>
            </a:r>
            <a:r>
              <a:rPr lang="en-US" sz="1400" b="0" dirty="0">
                <a:latin typeface="Comic Sans MS"/>
                <a:cs typeface="Comic Sans MS"/>
              </a:rPr>
              <a:t>C</a:t>
            </a:r>
            <a:r>
              <a:rPr lang="en-US" sz="1400" b="0" dirty="0" smtClean="0">
                <a:latin typeface="Comic Sans MS"/>
                <a:cs typeface="Comic Sans MS"/>
              </a:rPr>
              <a:t>ourse Biology</a:t>
            </a:r>
          </a:p>
          <a:p>
            <a:pPr algn="ctr"/>
            <a:endParaRPr lang="en-US" sz="1400" b="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1020762"/>
          </a:xfrm>
        </p:spPr>
        <p:txBody>
          <a:bodyPr/>
          <a:lstStyle/>
          <a:p>
            <a:pPr eaLnBrk="1" hangingPunct="1"/>
            <a:r>
              <a:rPr lang="en-US" sz="3200" b="1" smtClean="0">
                <a:solidFill>
                  <a:srgbClr val="0000FF"/>
                </a:solidFill>
                <a:latin typeface="Comic Sans MS" pitchFamily="66" charset="0"/>
              </a:rPr>
              <a:t>Classifying Living Things</a:t>
            </a:r>
          </a:p>
        </p:txBody>
      </p:sp>
      <p:sp>
        <p:nvSpPr>
          <p:cNvPr id="4099" name="Rectangle 5"/>
          <p:cNvSpPr>
            <a:spLocks noGrp="1" noChangeArrowheads="1"/>
          </p:cNvSpPr>
          <p:nvPr>
            <p:ph type="body" sz="half" idx="1"/>
          </p:nvPr>
        </p:nvSpPr>
        <p:spPr>
          <a:xfrm>
            <a:off x="228600" y="1295400"/>
            <a:ext cx="4876800" cy="5181600"/>
          </a:xfrm>
        </p:spPr>
        <p:txBody>
          <a:bodyPr/>
          <a:lstStyle/>
          <a:p>
            <a:pPr marL="228600" indent="-228600" eaLnBrk="1" hangingPunct="1">
              <a:lnSpc>
                <a:spcPct val="80000"/>
              </a:lnSpc>
              <a:buFontTx/>
              <a:buNone/>
              <a:defRPr/>
            </a:pPr>
            <a:r>
              <a:rPr lang="en-US" sz="2000" dirty="0" smtClean="0">
                <a:latin typeface="Comic Sans MS" pitchFamily="66" charset="0"/>
                <a:hlinkClick r:id="rId3"/>
              </a:rPr>
              <a:t>Biological classification</a:t>
            </a:r>
            <a:r>
              <a:rPr lang="en-US" sz="2000" dirty="0" smtClean="0">
                <a:latin typeface="Comic Sans MS" pitchFamily="66" charset="0"/>
              </a:rPr>
              <a:t> provides meaningful groupings of organisms based on evolutionary relationships. </a:t>
            </a:r>
          </a:p>
          <a:p>
            <a:pPr marL="228600" indent="-228600" eaLnBrk="1" hangingPunct="1">
              <a:lnSpc>
                <a:spcPct val="80000"/>
              </a:lnSpc>
              <a:buFontTx/>
              <a:buNone/>
              <a:defRPr/>
            </a:pPr>
            <a:endParaRPr lang="en-US" sz="1400" dirty="0" smtClean="0">
              <a:latin typeface="Comic Sans MS" pitchFamily="66" charset="0"/>
            </a:endParaRPr>
          </a:p>
          <a:p>
            <a:pPr marL="228600" indent="-228600" eaLnBrk="1" hangingPunct="1">
              <a:lnSpc>
                <a:spcPct val="80000"/>
              </a:lnSpc>
              <a:buFontTx/>
              <a:buNone/>
              <a:defRPr/>
            </a:pPr>
            <a:r>
              <a:rPr lang="en-US" sz="2000" dirty="0" smtClean="0">
                <a:latin typeface="Comic Sans MS" pitchFamily="66" charset="0"/>
              </a:rPr>
              <a:t>To learn which organisms are most closely related, evidence is gathered from:</a:t>
            </a:r>
          </a:p>
          <a:p>
            <a:pPr marL="228600" indent="-228600" eaLnBrk="1" hangingPunct="1">
              <a:lnSpc>
                <a:spcPct val="80000"/>
              </a:lnSpc>
              <a:buFontTx/>
              <a:buNone/>
              <a:defRPr/>
            </a:pPr>
            <a:endParaRPr lang="en-US" sz="1050" dirty="0" smtClean="0">
              <a:latin typeface="Comic Sans MS" pitchFamily="66" charset="0"/>
            </a:endParaRPr>
          </a:p>
          <a:p>
            <a:pPr marL="228600" indent="-228600" eaLnBrk="1" hangingPunct="1">
              <a:lnSpc>
                <a:spcPct val="80000"/>
              </a:lnSpc>
              <a:defRPr/>
            </a:pPr>
            <a:endParaRPr lang="en-US" sz="600" dirty="0" smtClean="0">
              <a:latin typeface="Comic Sans MS" pitchFamily="66" charset="0"/>
            </a:endParaRPr>
          </a:p>
          <a:p>
            <a:pPr marL="685800" lvl="1" indent="-228600" eaLnBrk="1" hangingPunct="1">
              <a:lnSpc>
                <a:spcPct val="80000"/>
              </a:lnSpc>
              <a:defRPr/>
            </a:pPr>
            <a:r>
              <a:rPr lang="en-US" sz="1800" dirty="0" smtClean="0">
                <a:latin typeface="Comic Sans MS" pitchFamily="66" charset="0"/>
              </a:rPr>
              <a:t>Fossil record</a:t>
            </a:r>
          </a:p>
          <a:p>
            <a:pPr marL="685800" lvl="1" indent="-228600" eaLnBrk="1" hangingPunct="1">
              <a:lnSpc>
                <a:spcPct val="80000"/>
              </a:lnSpc>
              <a:buFontTx/>
              <a:buNone/>
              <a:defRPr/>
            </a:pPr>
            <a:endParaRPr lang="en-US" sz="600" dirty="0" smtClean="0">
              <a:latin typeface="Comic Sans MS" pitchFamily="66" charset="0"/>
            </a:endParaRPr>
          </a:p>
          <a:p>
            <a:pPr marL="685800" lvl="1" indent="-228600" eaLnBrk="1" hangingPunct="1">
              <a:lnSpc>
                <a:spcPct val="80000"/>
              </a:lnSpc>
              <a:buFontTx/>
              <a:buNone/>
              <a:defRPr/>
            </a:pPr>
            <a:endParaRPr lang="en-US" sz="600" dirty="0" smtClean="0">
              <a:latin typeface="Comic Sans MS" pitchFamily="66" charset="0"/>
            </a:endParaRPr>
          </a:p>
          <a:p>
            <a:pPr marL="685800" lvl="1" indent="-228600" eaLnBrk="1" hangingPunct="1">
              <a:lnSpc>
                <a:spcPct val="80000"/>
              </a:lnSpc>
              <a:defRPr/>
            </a:pPr>
            <a:r>
              <a:rPr lang="en-US" sz="1800" dirty="0" smtClean="0">
                <a:latin typeface="Comic Sans MS" pitchFamily="66" charset="0"/>
              </a:rPr>
              <a:t>Comparative homologies </a:t>
            </a:r>
          </a:p>
          <a:p>
            <a:pPr marL="685800" lvl="1" indent="-228600" eaLnBrk="1" hangingPunct="1">
              <a:lnSpc>
                <a:spcPct val="80000"/>
              </a:lnSpc>
              <a:buFontTx/>
              <a:buNone/>
              <a:defRPr/>
            </a:pPr>
            <a:r>
              <a:rPr lang="en-US" sz="1200" dirty="0" smtClean="0">
                <a:latin typeface="Comic Sans MS" pitchFamily="66" charset="0"/>
              </a:rPr>
              <a:t>	Similarity of anatomy / physiology due to shared ancestry</a:t>
            </a:r>
          </a:p>
          <a:p>
            <a:pPr marL="685800" lvl="1" indent="-228600" eaLnBrk="1" hangingPunct="1">
              <a:lnSpc>
                <a:spcPct val="80000"/>
              </a:lnSpc>
              <a:buFontTx/>
              <a:buNone/>
              <a:defRPr/>
            </a:pPr>
            <a:endParaRPr lang="en-US" sz="1100" dirty="0" smtClean="0">
              <a:latin typeface="Comic Sans MS" pitchFamily="66" charset="0"/>
            </a:endParaRPr>
          </a:p>
          <a:p>
            <a:pPr marL="685800" lvl="1" indent="-228600" eaLnBrk="1" hangingPunct="1">
              <a:lnSpc>
                <a:spcPct val="80000"/>
              </a:lnSpc>
              <a:defRPr/>
            </a:pPr>
            <a:r>
              <a:rPr lang="en-US" sz="1800" dirty="0" smtClean="0">
                <a:latin typeface="Comic Sans MS" pitchFamily="66" charset="0"/>
              </a:rPr>
              <a:t>Comparative sequencing of </a:t>
            </a:r>
            <a:r>
              <a:rPr lang="en-US" sz="1800" b="1" dirty="0" smtClean="0">
                <a:solidFill>
                  <a:schemeClr val="tx1">
                    <a:lumMod val="50000"/>
                    <a:lumOff val="50000"/>
                  </a:schemeClr>
                </a:solidFill>
                <a:latin typeface="Comic Sans MS" pitchFamily="66" charset="0"/>
              </a:rPr>
              <a:t>genetic material (DNA &amp; RNA)</a:t>
            </a:r>
            <a:r>
              <a:rPr lang="en-US" sz="1800" b="1" dirty="0" smtClean="0">
                <a:latin typeface="Comic Sans MS" pitchFamily="66" charset="0"/>
              </a:rPr>
              <a:t> </a:t>
            </a:r>
            <a:r>
              <a:rPr lang="en-US" sz="1800" dirty="0" smtClean="0">
                <a:latin typeface="Comic Sans MS" pitchFamily="66" charset="0"/>
              </a:rPr>
              <a:t>among organisms</a:t>
            </a:r>
          </a:p>
          <a:p>
            <a:pPr marL="457200" lvl="1" indent="0" algn="ctr" eaLnBrk="1" hangingPunct="1">
              <a:lnSpc>
                <a:spcPct val="80000"/>
              </a:lnSpc>
              <a:buFontTx/>
              <a:buNone/>
              <a:defRPr/>
            </a:pPr>
            <a:endParaRPr lang="en-US" sz="1600" b="1" i="1" dirty="0" smtClean="0">
              <a:solidFill>
                <a:srgbClr val="CC0000"/>
              </a:solidFill>
              <a:latin typeface="Comic Sans MS" pitchFamily="66" charset="0"/>
            </a:endParaRPr>
          </a:p>
          <a:p>
            <a:pPr marL="457200" lvl="1" indent="0" algn="ctr" eaLnBrk="1" hangingPunct="1">
              <a:lnSpc>
                <a:spcPct val="80000"/>
              </a:lnSpc>
              <a:buFontTx/>
              <a:buNone/>
              <a:defRPr/>
            </a:pPr>
            <a:r>
              <a:rPr lang="en-US" sz="1600" b="1" i="1" dirty="0" smtClean="0">
                <a:solidFill>
                  <a:srgbClr val="CC0000"/>
                </a:solidFill>
                <a:latin typeface="Comic Sans MS" pitchFamily="66" charset="0"/>
              </a:rPr>
              <a:t>Q: </a:t>
            </a:r>
            <a:r>
              <a:rPr lang="en-US" sz="1400" b="1" i="1" dirty="0" smtClean="0">
                <a:latin typeface="Comic Sans MS" pitchFamily="66" charset="0"/>
              </a:rPr>
              <a:t>Which of these three methods do you think is most reliable in helping us understand the “relatedness” of living things?</a:t>
            </a:r>
          </a:p>
          <a:p>
            <a:pPr marL="685800" lvl="1" indent="-228600" eaLnBrk="1" hangingPunct="1">
              <a:lnSpc>
                <a:spcPct val="80000"/>
              </a:lnSpc>
              <a:buFontTx/>
              <a:buNone/>
              <a:defRPr/>
            </a:pPr>
            <a:endParaRPr lang="en-US" sz="1800" dirty="0" smtClean="0">
              <a:latin typeface="Comic Sans MS" pitchFamily="66" charset="0"/>
            </a:endParaRPr>
          </a:p>
          <a:p>
            <a:pPr marL="685800" lvl="1" indent="-228600" eaLnBrk="1" hangingPunct="1">
              <a:lnSpc>
                <a:spcPct val="80000"/>
              </a:lnSpc>
              <a:buFontTx/>
              <a:buNone/>
              <a:defRPr/>
            </a:pPr>
            <a:endParaRPr lang="en-US" sz="1600" dirty="0" smtClean="0">
              <a:solidFill>
                <a:srgbClr val="B2B2B2"/>
              </a:solidFill>
              <a:latin typeface="Comic Sans MS" pitchFamily="66" charset="0"/>
            </a:endParaRPr>
          </a:p>
          <a:p>
            <a:pPr marL="685800" lvl="1" indent="-228600" eaLnBrk="1" hangingPunct="1">
              <a:lnSpc>
                <a:spcPct val="80000"/>
              </a:lnSpc>
              <a:buFontTx/>
              <a:buNone/>
              <a:defRPr/>
            </a:pPr>
            <a:endParaRPr lang="en-US" sz="1800" dirty="0" smtClean="0">
              <a:solidFill>
                <a:schemeClr val="bg2"/>
              </a:solidFill>
            </a:endParaRPr>
          </a:p>
        </p:txBody>
      </p:sp>
      <p:sp>
        <p:nvSpPr>
          <p:cNvPr id="4100" name="Text Box 9"/>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Image: </a:t>
            </a:r>
            <a:r>
              <a:rPr lang="en-US" sz="1000" b="0">
                <a:latin typeface="Comic Sans MS" pitchFamily="66" charset="0"/>
                <a:hlinkClick r:id="rId4"/>
              </a:rPr>
              <a:t>Phylogenetic Tree</a:t>
            </a:r>
            <a:r>
              <a:rPr lang="en-US" sz="1000" b="0">
                <a:latin typeface="Comic Sans MS" pitchFamily="66" charset="0"/>
              </a:rPr>
              <a:t>, Eric Gaba, NASA Astrobiology institute.</a:t>
            </a:r>
          </a:p>
        </p:txBody>
      </p:sp>
      <p:pic>
        <p:nvPicPr>
          <p:cNvPr id="4101" name="Picture 20" descr="PhylogeneticTreeNASA_EricGaba"/>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224463" y="1752600"/>
            <a:ext cx="3417887"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Text Box 2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From </a:t>
            </a:r>
            <a:r>
              <a:rPr lang="en-US" sz="1000" b="0">
                <a:latin typeface="Comic Sans MS" pitchFamily="66" charset="0"/>
                <a:hlinkClick r:id="rId6"/>
              </a:rPr>
              <a:t>ScienceProfOnline.com</a:t>
            </a:r>
            <a:r>
              <a:rPr lang="en-US" sz="1000" b="0">
                <a:latin typeface="Comic Sans MS" pitchFamily="66" charset="0"/>
              </a:rPr>
              <a:t>, free science education website.</a:t>
            </a:r>
          </a:p>
        </p:txBody>
      </p:sp>
      <p:sp>
        <p:nvSpPr>
          <p:cNvPr id="4103" name="Rectangle 1"/>
          <p:cNvSpPr>
            <a:spLocks noChangeArrowheads="1"/>
          </p:cNvSpPr>
          <p:nvPr/>
        </p:nvSpPr>
        <p:spPr bwMode="auto">
          <a:xfrm>
            <a:off x="5475288" y="2414588"/>
            <a:ext cx="685800" cy="398462"/>
          </a:xfrm>
          <a:prstGeom prst="rect">
            <a:avLst/>
          </a:prstGeom>
          <a:solidFill>
            <a:schemeClr val="bg1"/>
          </a:solidFill>
          <a:ln w="9525" algn="ctr">
            <a:solidFill>
              <a:schemeClr val="bg1"/>
            </a:solidFill>
            <a:round/>
            <a:headEnd/>
            <a:tailEnd/>
          </a:ln>
        </p:spPr>
        <p:txBody>
          <a:bodyPr/>
          <a:lstStyle/>
          <a:p>
            <a:endParaRPr lang="en-US"/>
          </a:p>
        </p:txBody>
      </p:sp>
      <p:sp>
        <p:nvSpPr>
          <p:cNvPr id="4104" name="Rectangle 10"/>
          <p:cNvSpPr>
            <a:spLocks noChangeArrowheads="1"/>
          </p:cNvSpPr>
          <p:nvPr/>
        </p:nvSpPr>
        <p:spPr bwMode="auto">
          <a:xfrm>
            <a:off x="6557963" y="2471738"/>
            <a:ext cx="833437" cy="304800"/>
          </a:xfrm>
          <a:prstGeom prst="rect">
            <a:avLst/>
          </a:prstGeom>
          <a:solidFill>
            <a:schemeClr val="bg1"/>
          </a:solidFill>
          <a:ln w="9525" algn="ctr">
            <a:solidFill>
              <a:schemeClr val="bg1"/>
            </a:solidFill>
            <a:round/>
            <a:headEnd/>
            <a:tailEnd/>
          </a:ln>
        </p:spPr>
        <p:txBody>
          <a:bodyPr/>
          <a:lstStyle/>
          <a:p>
            <a:endParaRPr lang="en-US"/>
          </a:p>
        </p:txBody>
      </p:sp>
      <p:sp>
        <p:nvSpPr>
          <p:cNvPr id="4105" name="Rectangle 11"/>
          <p:cNvSpPr>
            <a:spLocks noChangeArrowheads="1"/>
          </p:cNvSpPr>
          <p:nvPr/>
        </p:nvSpPr>
        <p:spPr bwMode="auto">
          <a:xfrm>
            <a:off x="7645400" y="2414588"/>
            <a:ext cx="827088" cy="430212"/>
          </a:xfrm>
          <a:prstGeom prst="rect">
            <a:avLst/>
          </a:prstGeom>
          <a:solidFill>
            <a:schemeClr val="bg1"/>
          </a:solidFill>
          <a:ln w="9525" algn="ctr">
            <a:solidFill>
              <a:schemeClr val="bg1"/>
            </a:solidFill>
            <a:round/>
            <a:headEnd/>
            <a:tailEnd/>
          </a:ln>
        </p:spPr>
        <p:txBody>
          <a:bodyPr/>
          <a:lstStyle/>
          <a:p>
            <a:endParaRPr lang="en-US"/>
          </a:p>
        </p:txBody>
      </p:sp>
      <p:sp>
        <p:nvSpPr>
          <p:cNvPr id="13" name="Text Box 16"/>
          <p:cNvSpPr txBox="1">
            <a:spLocks noChangeArrowheads="1"/>
          </p:cNvSpPr>
          <p:nvPr/>
        </p:nvSpPr>
        <p:spPr bwMode="auto">
          <a:xfrm>
            <a:off x="5334000" y="2406650"/>
            <a:ext cx="103505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defRPr/>
            </a:pPr>
            <a:r>
              <a:rPr lang="en-US" sz="1200" i="0" dirty="0" smtClean="0">
                <a:solidFill>
                  <a:schemeClr val="accent2">
                    <a:lumMod val="75000"/>
                  </a:schemeClr>
                </a:solidFill>
                <a:latin typeface="Comic Sans MS" pitchFamily="66" charset="0"/>
              </a:rPr>
              <a:t>Eubacteria</a:t>
            </a:r>
          </a:p>
        </p:txBody>
      </p:sp>
      <p:sp>
        <p:nvSpPr>
          <p:cNvPr id="4107" name="Text Box 16"/>
          <p:cNvSpPr txBox="1">
            <a:spLocks noChangeArrowheads="1"/>
          </p:cNvSpPr>
          <p:nvPr/>
        </p:nvSpPr>
        <p:spPr bwMode="auto">
          <a:xfrm>
            <a:off x="6557963" y="2428875"/>
            <a:ext cx="10874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200">
                <a:solidFill>
                  <a:srgbClr val="C00000"/>
                </a:solidFill>
                <a:latin typeface="Comic Sans MS" pitchFamily="66" charset="0"/>
              </a:rPr>
              <a:t>Archaea</a:t>
            </a:r>
          </a:p>
        </p:txBody>
      </p:sp>
      <p:sp>
        <p:nvSpPr>
          <p:cNvPr id="4108" name="Text Box 16"/>
          <p:cNvSpPr txBox="1">
            <a:spLocks noChangeArrowheads="1"/>
          </p:cNvSpPr>
          <p:nvPr/>
        </p:nvSpPr>
        <p:spPr bwMode="auto">
          <a:xfrm>
            <a:off x="7556500" y="2428875"/>
            <a:ext cx="10810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200">
                <a:solidFill>
                  <a:srgbClr val="663300"/>
                </a:solidFill>
                <a:latin typeface="Comic Sans MS" pitchFamily="66" charset="0"/>
              </a:rPr>
              <a:t>Eukaryota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304800" y="1143000"/>
            <a:ext cx="4038600" cy="5257800"/>
          </a:xfrm>
        </p:spPr>
        <p:txBody>
          <a:bodyPr/>
          <a:lstStyle/>
          <a:p>
            <a:pPr eaLnBrk="1" hangingPunct="1">
              <a:lnSpc>
                <a:spcPct val="80000"/>
              </a:lnSpc>
              <a:buFontTx/>
              <a:buNone/>
              <a:defRPr/>
            </a:pPr>
            <a:r>
              <a:rPr lang="en-US" sz="2000" b="1" dirty="0" smtClean="0">
                <a:latin typeface="Comic Sans MS" pitchFamily="66" charset="0"/>
              </a:rPr>
              <a:t>Three Domains </a:t>
            </a:r>
          </a:p>
          <a:p>
            <a:pPr eaLnBrk="1" hangingPunct="1">
              <a:lnSpc>
                <a:spcPct val="80000"/>
              </a:lnSpc>
              <a:buFontTx/>
              <a:buNone/>
              <a:defRPr/>
            </a:pPr>
            <a:endParaRPr lang="en-US" sz="1400" b="1" dirty="0" smtClean="0">
              <a:latin typeface="Comic Sans MS" pitchFamily="66" charset="0"/>
            </a:endParaRPr>
          </a:p>
          <a:p>
            <a:pPr eaLnBrk="1" hangingPunct="1">
              <a:lnSpc>
                <a:spcPct val="80000"/>
              </a:lnSpc>
              <a:buFontTx/>
              <a:buNone/>
              <a:defRPr/>
            </a:pPr>
            <a:endParaRPr lang="en-US" sz="1000" b="1" dirty="0" smtClean="0">
              <a:latin typeface="Comic Sans MS" pitchFamily="66" charset="0"/>
            </a:endParaRPr>
          </a:p>
          <a:p>
            <a:pPr eaLnBrk="1" hangingPunct="1">
              <a:lnSpc>
                <a:spcPct val="80000"/>
              </a:lnSpc>
              <a:buFontTx/>
              <a:buNone/>
              <a:defRPr/>
            </a:pPr>
            <a:r>
              <a:rPr lang="en-US" sz="1800" b="1" dirty="0" smtClean="0">
                <a:solidFill>
                  <a:schemeClr val="bg2">
                    <a:lumMod val="75000"/>
                  </a:schemeClr>
                </a:solidFill>
                <a:latin typeface="Comic Sans MS" pitchFamily="66" charset="0"/>
              </a:rPr>
              <a:t>Eubacteria</a:t>
            </a:r>
          </a:p>
          <a:p>
            <a:pPr eaLnBrk="1" hangingPunct="1">
              <a:lnSpc>
                <a:spcPct val="80000"/>
              </a:lnSpc>
              <a:buFontTx/>
              <a:buNone/>
              <a:defRPr/>
            </a:pPr>
            <a:r>
              <a:rPr lang="en-US" sz="1400" dirty="0" smtClean="0">
                <a:latin typeface="Comic Sans MS" pitchFamily="66" charset="0"/>
              </a:rPr>
              <a:t>	- True bacteria</a:t>
            </a:r>
          </a:p>
          <a:p>
            <a:pPr eaLnBrk="1" hangingPunct="1">
              <a:lnSpc>
                <a:spcPct val="80000"/>
              </a:lnSpc>
              <a:buFontTx/>
              <a:buNone/>
              <a:defRPr/>
            </a:pPr>
            <a:r>
              <a:rPr lang="en-US" sz="1400" dirty="0" smtClean="0">
                <a:latin typeface="Comic Sans MS" pitchFamily="66" charset="0"/>
              </a:rPr>
              <a:t>	- Prokaryotes</a:t>
            </a:r>
          </a:p>
          <a:p>
            <a:pPr eaLnBrk="1" hangingPunct="1">
              <a:lnSpc>
                <a:spcPct val="80000"/>
              </a:lnSpc>
              <a:buFontTx/>
              <a:buNone/>
              <a:defRPr/>
            </a:pPr>
            <a:r>
              <a:rPr lang="en-US" sz="1400" dirty="0" smtClean="0">
                <a:latin typeface="Comic Sans MS" pitchFamily="66" charset="0"/>
              </a:rPr>
              <a:t>	</a:t>
            </a:r>
            <a:r>
              <a:rPr lang="en-US" sz="1200" i="1" dirty="0" err="1" smtClean="0">
                <a:latin typeface="Comic Sans MS" pitchFamily="66" charset="0"/>
              </a:rPr>
              <a:t>Exs</a:t>
            </a:r>
            <a:r>
              <a:rPr lang="en-US" sz="1200" i="1" dirty="0" smtClean="0">
                <a:latin typeface="Comic Sans MS" pitchFamily="66" charset="0"/>
              </a:rPr>
              <a:t>. Streptococcus </a:t>
            </a:r>
            <a:r>
              <a:rPr lang="en-US" sz="1200" i="1" dirty="0" err="1" smtClean="0">
                <a:latin typeface="Comic Sans MS" pitchFamily="66" charset="0"/>
              </a:rPr>
              <a:t>pneumoniae</a:t>
            </a:r>
            <a:endParaRPr lang="en-US" sz="1200" i="1" dirty="0" smtClean="0">
              <a:latin typeface="Comic Sans MS" pitchFamily="66" charset="0"/>
            </a:endParaRPr>
          </a:p>
          <a:p>
            <a:pPr eaLnBrk="1" hangingPunct="1">
              <a:lnSpc>
                <a:spcPct val="80000"/>
              </a:lnSpc>
              <a:buFontTx/>
              <a:buNone/>
              <a:defRPr/>
            </a:pPr>
            <a:r>
              <a:rPr lang="en-US" sz="1200" i="1" dirty="0" smtClean="0">
                <a:latin typeface="Comic Sans MS" pitchFamily="66" charset="0"/>
              </a:rPr>
              <a:t>	       Escherichia coli</a:t>
            </a:r>
          </a:p>
          <a:p>
            <a:pPr eaLnBrk="1" hangingPunct="1">
              <a:lnSpc>
                <a:spcPct val="80000"/>
              </a:lnSpc>
              <a:defRPr/>
            </a:pPr>
            <a:endParaRPr lang="en-US" sz="1400" i="1" dirty="0" smtClean="0">
              <a:latin typeface="Comic Sans MS" pitchFamily="66" charset="0"/>
            </a:endParaRPr>
          </a:p>
          <a:p>
            <a:pPr eaLnBrk="1" hangingPunct="1">
              <a:lnSpc>
                <a:spcPct val="80000"/>
              </a:lnSpc>
              <a:buFontTx/>
              <a:buNone/>
              <a:defRPr/>
            </a:pPr>
            <a:r>
              <a:rPr lang="en-US" sz="1800" b="1" dirty="0" err="1" smtClean="0">
                <a:solidFill>
                  <a:schemeClr val="bg2">
                    <a:lumMod val="75000"/>
                  </a:schemeClr>
                </a:solidFill>
                <a:latin typeface="Comic Sans MS" pitchFamily="66" charset="0"/>
              </a:rPr>
              <a:t>Archaea</a:t>
            </a:r>
            <a:endParaRPr lang="en-US" sz="1800" b="1" dirty="0" smtClean="0">
              <a:solidFill>
                <a:schemeClr val="bg2">
                  <a:lumMod val="75000"/>
                </a:schemeClr>
              </a:solidFill>
              <a:latin typeface="Comic Sans MS" pitchFamily="66" charset="0"/>
            </a:endParaRPr>
          </a:p>
          <a:p>
            <a:pPr eaLnBrk="1" hangingPunct="1">
              <a:lnSpc>
                <a:spcPct val="80000"/>
              </a:lnSpc>
              <a:buFontTx/>
              <a:buNone/>
              <a:defRPr/>
            </a:pPr>
            <a:r>
              <a:rPr lang="en-US" sz="1400" dirty="0" smtClean="0">
                <a:latin typeface="Comic Sans MS" pitchFamily="66" charset="0"/>
              </a:rPr>
              <a:t>	- Were thought to be same                                as Bacteria until recently.</a:t>
            </a:r>
          </a:p>
          <a:p>
            <a:pPr eaLnBrk="1" hangingPunct="1">
              <a:lnSpc>
                <a:spcPct val="80000"/>
              </a:lnSpc>
              <a:buFontTx/>
              <a:buNone/>
              <a:defRPr/>
            </a:pPr>
            <a:r>
              <a:rPr lang="en-US" sz="1400" dirty="0" smtClean="0">
                <a:latin typeface="Comic Sans MS" pitchFamily="66" charset="0"/>
              </a:rPr>
              <a:t>	- Prokaryotes</a:t>
            </a:r>
          </a:p>
          <a:p>
            <a:pPr eaLnBrk="1" hangingPunct="1">
              <a:lnSpc>
                <a:spcPct val="80000"/>
              </a:lnSpc>
              <a:buFontTx/>
              <a:buNone/>
              <a:defRPr/>
            </a:pPr>
            <a:r>
              <a:rPr lang="en-US" sz="1400" dirty="0" smtClean="0">
                <a:latin typeface="Comic Sans MS" pitchFamily="66" charset="0"/>
              </a:rPr>
              <a:t>	</a:t>
            </a:r>
            <a:r>
              <a:rPr lang="en-US" sz="1200" i="1" dirty="0" smtClean="0">
                <a:latin typeface="Comic Sans MS" pitchFamily="66" charset="0"/>
              </a:rPr>
              <a:t>Ex. Extremophiles</a:t>
            </a:r>
          </a:p>
          <a:p>
            <a:pPr eaLnBrk="1" hangingPunct="1">
              <a:lnSpc>
                <a:spcPct val="80000"/>
              </a:lnSpc>
              <a:defRPr/>
            </a:pPr>
            <a:endParaRPr lang="en-US" sz="1400" dirty="0" smtClean="0">
              <a:latin typeface="Comic Sans MS" pitchFamily="66" charset="0"/>
            </a:endParaRPr>
          </a:p>
          <a:p>
            <a:pPr eaLnBrk="1" hangingPunct="1">
              <a:lnSpc>
                <a:spcPct val="80000"/>
              </a:lnSpc>
              <a:buFontTx/>
              <a:buNone/>
              <a:defRPr/>
            </a:pPr>
            <a:r>
              <a:rPr lang="en-US" sz="1800" b="1" dirty="0" err="1" smtClean="0">
                <a:solidFill>
                  <a:schemeClr val="bg2">
                    <a:lumMod val="75000"/>
                  </a:schemeClr>
                </a:solidFill>
                <a:latin typeface="Comic Sans MS" pitchFamily="66" charset="0"/>
              </a:rPr>
              <a:t>Eukaryota</a:t>
            </a:r>
            <a:endParaRPr lang="en-US" sz="1800" b="1" dirty="0" smtClean="0">
              <a:solidFill>
                <a:schemeClr val="bg2">
                  <a:lumMod val="75000"/>
                </a:schemeClr>
              </a:solidFill>
              <a:latin typeface="Comic Sans MS" pitchFamily="66" charset="0"/>
            </a:endParaRPr>
          </a:p>
          <a:p>
            <a:pPr eaLnBrk="1" hangingPunct="1">
              <a:lnSpc>
                <a:spcPct val="80000"/>
              </a:lnSpc>
              <a:buFontTx/>
              <a:buNone/>
              <a:defRPr/>
            </a:pPr>
            <a:r>
              <a:rPr lang="en-US" sz="1400" dirty="0" smtClean="0">
                <a:latin typeface="Comic Sans MS" pitchFamily="66" charset="0"/>
              </a:rPr>
              <a:t>	- All </a:t>
            </a:r>
            <a:r>
              <a:rPr lang="en-US" sz="1400" dirty="0" err="1" smtClean="0">
                <a:latin typeface="Comic Sans MS" pitchFamily="66" charset="0"/>
              </a:rPr>
              <a:t>eukayotic</a:t>
            </a:r>
            <a:r>
              <a:rPr lang="en-US" sz="1400" dirty="0" smtClean="0">
                <a:latin typeface="Comic Sans MS" pitchFamily="66" charset="0"/>
              </a:rPr>
              <a:t> organisms.</a:t>
            </a:r>
          </a:p>
          <a:p>
            <a:pPr lvl="1" eaLnBrk="1" hangingPunct="1">
              <a:lnSpc>
                <a:spcPct val="80000"/>
              </a:lnSpc>
              <a:buFontTx/>
              <a:buNone/>
              <a:defRPr/>
            </a:pPr>
            <a:endParaRPr lang="en-US" sz="1200" dirty="0" smtClean="0">
              <a:latin typeface="Comic Sans MS" pitchFamily="66" charset="0"/>
            </a:endParaRPr>
          </a:p>
          <a:p>
            <a:pPr lvl="1" eaLnBrk="1" hangingPunct="1">
              <a:lnSpc>
                <a:spcPct val="80000"/>
              </a:lnSpc>
              <a:buFontTx/>
              <a:buNone/>
              <a:defRPr/>
            </a:pPr>
            <a:r>
              <a:rPr lang="en-US" sz="1200" dirty="0" smtClean="0">
                <a:latin typeface="Comic Sans MS" pitchFamily="66" charset="0"/>
              </a:rPr>
              <a:t>Fall into 4 Kingdoms:</a:t>
            </a:r>
          </a:p>
          <a:p>
            <a:pPr lvl="1" eaLnBrk="1" hangingPunct="1">
              <a:lnSpc>
                <a:spcPct val="80000"/>
              </a:lnSpc>
              <a:buFontTx/>
              <a:buNone/>
              <a:defRPr/>
            </a:pPr>
            <a:r>
              <a:rPr lang="en-US" sz="1200" dirty="0" smtClean="0">
                <a:latin typeface="Comic Sans MS" pitchFamily="66" charset="0"/>
              </a:rPr>
              <a:t>	Protista – </a:t>
            </a:r>
            <a:r>
              <a:rPr lang="en-US" sz="1200" i="1" dirty="0" smtClean="0">
                <a:latin typeface="Comic Sans MS" pitchFamily="66" charset="0"/>
              </a:rPr>
              <a:t>Ex. algae</a:t>
            </a:r>
          </a:p>
          <a:p>
            <a:pPr lvl="1" eaLnBrk="1" hangingPunct="1">
              <a:lnSpc>
                <a:spcPct val="80000"/>
              </a:lnSpc>
              <a:buFontTx/>
              <a:buNone/>
              <a:defRPr/>
            </a:pPr>
            <a:r>
              <a:rPr lang="en-US" sz="1200" dirty="0" smtClean="0">
                <a:latin typeface="Comic Sans MS" pitchFamily="66" charset="0"/>
              </a:rPr>
              <a:t>	Fungi – </a:t>
            </a:r>
            <a:r>
              <a:rPr lang="en-US" sz="1200" i="1" dirty="0" smtClean="0">
                <a:latin typeface="Comic Sans MS" pitchFamily="66" charset="0"/>
              </a:rPr>
              <a:t>Ex. mushroom</a:t>
            </a:r>
          </a:p>
          <a:p>
            <a:pPr lvl="1" eaLnBrk="1" hangingPunct="1">
              <a:lnSpc>
                <a:spcPct val="80000"/>
              </a:lnSpc>
              <a:buFontTx/>
              <a:buNone/>
              <a:defRPr/>
            </a:pPr>
            <a:r>
              <a:rPr lang="en-US" sz="1200" dirty="0" smtClean="0">
                <a:latin typeface="Comic Sans MS" pitchFamily="66" charset="0"/>
              </a:rPr>
              <a:t>	Plantae – </a:t>
            </a:r>
            <a:r>
              <a:rPr lang="en-US" sz="1200" i="1" dirty="0" smtClean="0">
                <a:latin typeface="Comic Sans MS" pitchFamily="66" charset="0"/>
              </a:rPr>
              <a:t>Ex. Maple tree</a:t>
            </a:r>
          </a:p>
          <a:p>
            <a:pPr lvl="1" eaLnBrk="1" hangingPunct="1">
              <a:lnSpc>
                <a:spcPct val="80000"/>
              </a:lnSpc>
              <a:buFontTx/>
              <a:buNone/>
              <a:defRPr/>
            </a:pPr>
            <a:r>
              <a:rPr lang="en-US" sz="1200" dirty="0" smtClean="0">
                <a:latin typeface="Comic Sans MS" pitchFamily="66" charset="0"/>
              </a:rPr>
              <a:t>	</a:t>
            </a:r>
            <a:r>
              <a:rPr lang="en-US" sz="1200" dirty="0" err="1" smtClean="0">
                <a:latin typeface="Comic Sans MS" pitchFamily="66" charset="0"/>
              </a:rPr>
              <a:t>Animalia</a:t>
            </a:r>
            <a:r>
              <a:rPr lang="en-US" sz="1200" dirty="0" smtClean="0">
                <a:latin typeface="Comic Sans MS" pitchFamily="66" charset="0"/>
              </a:rPr>
              <a:t> – </a:t>
            </a:r>
            <a:r>
              <a:rPr lang="en-US" sz="1200" i="1" dirty="0" smtClean="0">
                <a:latin typeface="Comic Sans MS" pitchFamily="66" charset="0"/>
              </a:rPr>
              <a:t>Ex. you</a:t>
            </a:r>
          </a:p>
          <a:p>
            <a:pPr lvl="1" eaLnBrk="1" hangingPunct="1">
              <a:lnSpc>
                <a:spcPct val="80000"/>
              </a:lnSpc>
              <a:buFontTx/>
              <a:buNone/>
              <a:defRPr/>
            </a:pPr>
            <a:endParaRPr lang="en-US" sz="1200" i="1" dirty="0" smtClean="0">
              <a:latin typeface="Comic Sans MS" pitchFamily="66" charset="0"/>
            </a:endParaRPr>
          </a:p>
          <a:p>
            <a:pPr lvl="1" eaLnBrk="1" hangingPunct="1">
              <a:lnSpc>
                <a:spcPct val="80000"/>
              </a:lnSpc>
              <a:buFontTx/>
              <a:buNone/>
              <a:defRPr/>
            </a:pPr>
            <a:r>
              <a:rPr lang="en-US" sz="1200" dirty="0" smtClean="0"/>
              <a:t>	</a:t>
            </a:r>
          </a:p>
        </p:txBody>
      </p:sp>
      <p:sp>
        <p:nvSpPr>
          <p:cNvPr id="5123" name="Text Box 12"/>
          <p:cNvSpPr txBox="1">
            <a:spLocks noChangeArrowheads="1"/>
          </p:cNvSpPr>
          <p:nvPr/>
        </p:nvSpPr>
        <p:spPr bwMode="auto">
          <a:xfrm>
            <a:off x="4773613" y="6613525"/>
            <a:ext cx="4419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Image: </a:t>
            </a:r>
            <a:r>
              <a:rPr lang="en-US" sz="1000" b="0">
                <a:latin typeface="Comic Sans MS" pitchFamily="66" charset="0"/>
                <a:hlinkClick r:id="rId3"/>
              </a:rPr>
              <a:t>Phylogenetic Tree</a:t>
            </a:r>
            <a:r>
              <a:rPr lang="en-US" sz="1000" b="0">
                <a:latin typeface="Comic Sans MS" pitchFamily="66" charset="0"/>
              </a:rPr>
              <a:t>, Eric Gaba, NASA Astrobiology institute.</a:t>
            </a:r>
          </a:p>
        </p:txBody>
      </p:sp>
      <p:sp>
        <p:nvSpPr>
          <p:cNvPr id="5124" name="Rectangle 14"/>
          <p:cNvSpPr>
            <a:spLocks noGrp="1" noChangeArrowheads="1"/>
          </p:cNvSpPr>
          <p:nvPr>
            <p:ph type="title"/>
          </p:nvPr>
        </p:nvSpPr>
        <p:spPr>
          <a:xfrm>
            <a:off x="457200" y="228600"/>
            <a:ext cx="8229600" cy="639763"/>
          </a:xfrm>
          <a:noFill/>
        </p:spPr>
        <p:txBody>
          <a:bodyPr/>
          <a:lstStyle/>
          <a:p>
            <a:pPr eaLnBrk="1" hangingPunct="1"/>
            <a:r>
              <a:rPr lang="en-US" sz="3200" b="1" smtClean="0">
                <a:solidFill>
                  <a:srgbClr val="0000FF"/>
                </a:solidFill>
                <a:latin typeface="Comic Sans MS" pitchFamily="66" charset="0"/>
              </a:rPr>
              <a:t>Classifying Living Things</a:t>
            </a:r>
          </a:p>
        </p:txBody>
      </p:sp>
      <p:sp>
        <p:nvSpPr>
          <p:cNvPr id="5125" name="Text Box 16"/>
          <p:cNvSpPr txBox="1">
            <a:spLocks noChangeArrowheads="1"/>
          </p:cNvSpPr>
          <p:nvPr/>
        </p:nvSpPr>
        <p:spPr bwMode="auto">
          <a:xfrm>
            <a:off x="4648200" y="1358248"/>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a:latin typeface="Comic Sans MS" pitchFamily="66" charset="0"/>
                <a:hlinkClick r:id="rId4"/>
              </a:rPr>
              <a:t>Prokaryotes</a:t>
            </a:r>
            <a:endParaRPr lang="en-US" sz="1600" dirty="0">
              <a:latin typeface="Comic Sans MS" pitchFamily="66" charset="0"/>
            </a:endParaRPr>
          </a:p>
        </p:txBody>
      </p:sp>
      <p:sp>
        <p:nvSpPr>
          <p:cNvPr id="5126" name="Text Box 17"/>
          <p:cNvSpPr txBox="1">
            <a:spLocks noChangeArrowheads="1"/>
          </p:cNvSpPr>
          <p:nvPr/>
        </p:nvSpPr>
        <p:spPr bwMode="auto">
          <a:xfrm>
            <a:off x="6781800" y="13716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dirty="0">
                <a:latin typeface="Comic Sans MS" pitchFamily="66" charset="0"/>
                <a:hlinkClick r:id="rId5"/>
              </a:rPr>
              <a:t>Eukaryotes</a:t>
            </a:r>
            <a:endParaRPr lang="en-US" sz="1600" dirty="0">
              <a:latin typeface="Comic Sans MS" pitchFamily="66" charset="0"/>
            </a:endParaRPr>
          </a:p>
        </p:txBody>
      </p:sp>
      <p:sp>
        <p:nvSpPr>
          <p:cNvPr id="5127" name="Line 18"/>
          <p:cNvSpPr>
            <a:spLocks noChangeShapeType="1"/>
          </p:cNvSpPr>
          <p:nvPr/>
        </p:nvSpPr>
        <p:spPr bwMode="auto">
          <a:xfrm>
            <a:off x="5943600" y="17526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19"/>
          <p:cNvSpPr>
            <a:spLocks noChangeShapeType="1"/>
          </p:cNvSpPr>
          <p:nvPr/>
        </p:nvSpPr>
        <p:spPr bwMode="auto">
          <a:xfrm flipH="1">
            <a:off x="4648200" y="1752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20"/>
          <p:cNvSpPr>
            <a:spLocks noChangeShapeType="1"/>
          </p:cNvSpPr>
          <p:nvPr/>
        </p:nvSpPr>
        <p:spPr bwMode="auto">
          <a:xfrm>
            <a:off x="7467600" y="17526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30" name="Picture 22" descr="PhylogeneticTreeNASAEricGabaNoHead"/>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3276600" y="2133600"/>
            <a:ext cx="5867400" cy="376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1" name="Text Box 2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From </a:t>
            </a:r>
            <a:r>
              <a:rPr lang="en-US" sz="1000" b="0">
                <a:latin typeface="Comic Sans MS" pitchFamily="66" charset="0"/>
                <a:hlinkClick r:id="rId7"/>
              </a:rPr>
              <a:t>ScienceProfOnline.com</a:t>
            </a:r>
            <a:r>
              <a:rPr lang="en-US" sz="1000" b="0">
                <a:latin typeface="Comic Sans MS" pitchFamily="66" charset="0"/>
              </a:rPr>
              <a:t>, free science education website</a:t>
            </a:r>
            <a:r>
              <a:rPr lang="en-US" sz="1000" b="0" i="1">
                <a:latin typeface="Comic Sans MS" pitchFamily="66" charset="0"/>
              </a:rPr>
              <a:t>.</a:t>
            </a:r>
          </a:p>
        </p:txBody>
      </p:sp>
      <p:sp>
        <p:nvSpPr>
          <p:cNvPr id="5132" name="Rectangle 1"/>
          <p:cNvSpPr>
            <a:spLocks noChangeArrowheads="1"/>
          </p:cNvSpPr>
          <p:nvPr/>
        </p:nvSpPr>
        <p:spPr bwMode="auto">
          <a:xfrm>
            <a:off x="3603625" y="236220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14" name="Text Box 16"/>
          <p:cNvSpPr txBox="1">
            <a:spLocks noChangeArrowheads="1"/>
          </p:cNvSpPr>
          <p:nvPr/>
        </p:nvSpPr>
        <p:spPr bwMode="auto">
          <a:xfrm>
            <a:off x="3886200" y="23034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defRPr/>
            </a:pPr>
            <a:r>
              <a:rPr lang="en-US" sz="1600" i="0" dirty="0" smtClean="0">
                <a:solidFill>
                  <a:schemeClr val="accent2">
                    <a:lumMod val="75000"/>
                  </a:schemeClr>
                </a:solidFill>
                <a:latin typeface="Comic Sans MS" pitchFamily="66" charset="0"/>
              </a:rPr>
              <a:t>Eubacteria</a:t>
            </a:r>
          </a:p>
        </p:txBody>
      </p:sp>
      <p:sp>
        <p:nvSpPr>
          <p:cNvPr id="5134" name="Rectangle 14"/>
          <p:cNvSpPr>
            <a:spLocks noChangeArrowheads="1"/>
          </p:cNvSpPr>
          <p:nvPr/>
        </p:nvSpPr>
        <p:spPr bwMode="auto">
          <a:xfrm>
            <a:off x="7239000" y="2328863"/>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5135" name="Rectangle 15"/>
          <p:cNvSpPr>
            <a:spLocks noChangeArrowheads="1"/>
          </p:cNvSpPr>
          <p:nvPr/>
        </p:nvSpPr>
        <p:spPr bwMode="auto">
          <a:xfrm>
            <a:off x="5538788" y="233045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5136" name="Text Box 16"/>
          <p:cNvSpPr txBox="1">
            <a:spLocks noChangeArrowheads="1"/>
          </p:cNvSpPr>
          <p:nvPr/>
        </p:nvSpPr>
        <p:spPr bwMode="auto">
          <a:xfrm>
            <a:off x="7100888" y="23034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solidFill>
                  <a:srgbClr val="663300"/>
                </a:solidFill>
                <a:latin typeface="Comic Sans MS" pitchFamily="66" charset="0"/>
              </a:rPr>
              <a:t>Eukaryota</a:t>
            </a:r>
          </a:p>
        </p:txBody>
      </p:sp>
      <p:sp>
        <p:nvSpPr>
          <p:cNvPr id="5137" name="Text Box 16"/>
          <p:cNvSpPr txBox="1">
            <a:spLocks noChangeArrowheads="1"/>
          </p:cNvSpPr>
          <p:nvPr/>
        </p:nvSpPr>
        <p:spPr bwMode="auto">
          <a:xfrm>
            <a:off x="5541963" y="2303463"/>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600">
                <a:solidFill>
                  <a:srgbClr val="C00000"/>
                </a:solidFill>
                <a:latin typeface="Comic Sans MS" pitchFamily="66" charset="0"/>
              </a:rPr>
              <a:t>Archaea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60363" y="990600"/>
            <a:ext cx="3962400" cy="2438400"/>
          </a:xfrm>
          <a:ln w="57150" cmpd="thickThin">
            <a:solidFill>
              <a:schemeClr val="tx1"/>
            </a:solidFill>
            <a:miter lim="800000"/>
            <a:headEnd/>
            <a:tailEnd/>
          </a:ln>
        </p:spPr>
        <p:txBody>
          <a:bodyPr/>
          <a:lstStyle/>
          <a:p>
            <a:pPr eaLnBrk="1" hangingPunct="1">
              <a:lnSpc>
                <a:spcPct val="90000"/>
              </a:lnSpc>
            </a:pPr>
            <a:r>
              <a:rPr lang="en-US" sz="1600" smtClean="0">
                <a:latin typeface="Comic Sans MS" pitchFamily="66" charset="0"/>
              </a:rPr>
              <a:t>The hierarchy of </a:t>
            </a:r>
            <a:r>
              <a:rPr lang="en-US" sz="1600" smtClean="0">
                <a:latin typeface="Comic Sans MS" pitchFamily="66" charset="0"/>
                <a:hlinkClick r:id="rId3"/>
              </a:rPr>
              <a:t>biological classification</a:t>
            </a:r>
            <a:r>
              <a:rPr lang="en-US" sz="1600" smtClean="0">
                <a:latin typeface="Comic Sans MS" pitchFamily="66" charset="0"/>
              </a:rPr>
              <a:t> has eight major taxonomic ranks which encompass all known life.</a:t>
            </a:r>
            <a:br>
              <a:rPr lang="en-US" sz="1600" smtClean="0">
                <a:latin typeface="Comic Sans MS" pitchFamily="66" charset="0"/>
              </a:rPr>
            </a:br>
            <a:r>
              <a:rPr lang="en-US" sz="1200" smtClean="0">
                <a:latin typeface="Comic Sans MS" pitchFamily="66" charset="0"/>
              </a:rPr>
              <a:t/>
            </a:r>
            <a:br>
              <a:rPr lang="en-US" sz="1200" smtClean="0">
                <a:latin typeface="Comic Sans MS" pitchFamily="66" charset="0"/>
              </a:rPr>
            </a:br>
            <a:r>
              <a:rPr lang="en-US" sz="1400" b="1" i="1" smtClean="0">
                <a:latin typeface="Comic Sans MS" pitchFamily="66" charset="0"/>
              </a:rPr>
              <a:t>How about a trick to help us remember them?</a:t>
            </a:r>
            <a:r>
              <a:rPr lang="en-US" sz="1800" smtClean="0">
                <a:latin typeface="Comic Sans MS" pitchFamily="66" charset="0"/>
              </a:rPr>
              <a:t> </a:t>
            </a:r>
            <a:br>
              <a:rPr lang="en-US" sz="1800" smtClean="0">
                <a:latin typeface="Comic Sans MS" pitchFamily="66" charset="0"/>
              </a:rPr>
            </a:br>
            <a:r>
              <a:rPr lang="en-US" sz="1100" smtClean="0">
                <a:latin typeface="Comic Sans MS" pitchFamily="66" charset="0"/>
              </a:rPr>
              <a:t/>
            </a:r>
            <a:br>
              <a:rPr lang="en-US" sz="1100" smtClean="0">
                <a:latin typeface="Comic Sans MS" pitchFamily="66" charset="0"/>
              </a:rPr>
            </a:br>
            <a:r>
              <a:rPr lang="en-US" sz="1800" smtClean="0">
                <a:latin typeface="Comic Sans MS" pitchFamily="66" charset="0"/>
              </a:rPr>
              <a:t> </a:t>
            </a:r>
            <a:r>
              <a:rPr lang="en-US" sz="1400" smtClean="0">
                <a:latin typeface="Comic Sans MS" pitchFamily="66" charset="0"/>
              </a:rPr>
              <a:t>And a little “</a:t>
            </a:r>
            <a:r>
              <a:rPr lang="en-US" sz="1400" smtClean="0">
                <a:latin typeface="Comic Sans MS" pitchFamily="66" charset="0"/>
                <a:hlinkClick r:id="rId4"/>
              </a:rPr>
              <a:t>Classification Rap</a:t>
            </a:r>
            <a:r>
              <a:rPr lang="en-US" sz="1400" smtClean="0">
                <a:latin typeface="Comic Sans MS" pitchFamily="66" charset="0"/>
              </a:rPr>
              <a:t>” to help as well?</a:t>
            </a:r>
          </a:p>
        </p:txBody>
      </p:sp>
      <p:sp>
        <p:nvSpPr>
          <p:cNvPr id="6147" name="Text Box 3"/>
          <p:cNvSpPr txBox="1">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Image: </a:t>
            </a:r>
            <a:r>
              <a:rPr lang="en-US" sz="1000" b="0">
                <a:latin typeface="Comic Sans MS" pitchFamily="66" charset="0"/>
                <a:hlinkClick r:id="rId5"/>
              </a:rPr>
              <a:t>Biological classification diagram</a:t>
            </a:r>
            <a:r>
              <a:rPr lang="en-US" sz="1000" b="0">
                <a:latin typeface="Comic Sans MS" pitchFamily="66" charset="0"/>
              </a:rPr>
              <a:t>, Peter Halasz</a:t>
            </a:r>
          </a:p>
        </p:txBody>
      </p:sp>
      <p:pic>
        <p:nvPicPr>
          <p:cNvPr id="6148" name="Picture 4" descr="Biological_classification_L_Pen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914400"/>
            <a:ext cx="30289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616325"/>
            <a:ext cx="3048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Line 7"/>
          <p:cNvSpPr>
            <a:spLocks noChangeShapeType="1"/>
          </p:cNvSpPr>
          <p:nvPr/>
        </p:nvSpPr>
        <p:spPr bwMode="auto">
          <a:xfrm flipH="1">
            <a:off x="8382000" y="1828800"/>
            <a:ext cx="5334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AutoShape 10"/>
          <p:cNvSpPr>
            <a:spLocks noChangeArrowheads="1"/>
          </p:cNvSpPr>
          <p:nvPr/>
        </p:nvSpPr>
        <p:spPr bwMode="auto">
          <a:xfrm>
            <a:off x="381000" y="3741738"/>
            <a:ext cx="1447800" cy="762000"/>
          </a:xfrm>
          <a:prstGeom prst="wedgeEllipseCallout">
            <a:avLst>
              <a:gd name="adj1" fmla="val 67875"/>
              <a:gd name="adj2" fmla="val -270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Text Box 11"/>
          <p:cNvSpPr txBox="1">
            <a:spLocks noChangeArrowheads="1"/>
          </p:cNvSpPr>
          <p:nvPr/>
        </p:nvSpPr>
        <p:spPr bwMode="auto">
          <a:xfrm>
            <a:off x="609600" y="389413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lang="en-US" sz="1200" b="0">
                <a:latin typeface="Comic Sans MS" pitchFamily="66" charset="0"/>
              </a:rPr>
              <a:t>Word to your Mat’!</a:t>
            </a:r>
          </a:p>
        </p:txBody>
      </p:sp>
      <p:sp>
        <p:nvSpPr>
          <p:cNvPr id="6153" name="Rectangle 4"/>
          <p:cNvSpPr txBox="1">
            <a:spLocks noChangeArrowheads="1"/>
          </p:cNvSpPr>
          <p:nvPr/>
        </p:nvSpPr>
        <p:spPr bwMode="auto">
          <a:xfrm>
            <a:off x="439738" y="87313"/>
            <a:ext cx="822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eaLnBrk="1" hangingPunct="1"/>
            <a:r>
              <a:rPr lang="en-US" sz="3200">
                <a:solidFill>
                  <a:srgbClr val="0000FF"/>
                </a:solidFill>
                <a:latin typeface="Comic Sans MS" pitchFamily="66" charset="0"/>
              </a:rPr>
              <a:t>Classifying Living Things</a:t>
            </a:r>
          </a:p>
        </p:txBody>
      </p:sp>
      <p:sp>
        <p:nvSpPr>
          <p:cNvPr id="6154" name="Text Box 9"/>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From </a:t>
            </a:r>
            <a:r>
              <a:rPr lang="en-US" sz="1000" b="0">
                <a:latin typeface="Comic Sans MS" pitchFamily="66" charset="0"/>
                <a:hlinkClick r:id="rId8"/>
              </a:rPr>
              <a:t>ScienceProfOnline.com</a:t>
            </a:r>
            <a:r>
              <a:rPr lang="en-US" sz="1000" b="0">
                <a:latin typeface="Comic Sans MS" pitchFamily="66" charset="0"/>
              </a:rPr>
              <a:t>, free science education website.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457200" y="152400"/>
            <a:ext cx="8229600" cy="762000"/>
          </a:xfrm>
        </p:spPr>
        <p:txBody>
          <a:bodyPr>
            <a:spAutoFit/>
          </a:bodyPr>
          <a:lstStyle/>
          <a:p>
            <a:pPr eaLnBrk="1" hangingPunct="1"/>
            <a:r>
              <a:rPr lang="en-US" sz="3200" b="1" dirty="0" smtClean="0">
                <a:latin typeface="Comic Sans MS" pitchFamily="66" charset="0"/>
              </a:rPr>
              <a:t>Domain:</a:t>
            </a:r>
            <a:r>
              <a:rPr lang="en-US" sz="4000" b="1" dirty="0" smtClean="0">
                <a:latin typeface="Comic Sans MS" pitchFamily="66" charset="0"/>
              </a:rPr>
              <a:t> </a:t>
            </a:r>
            <a:r>
              <a:rPr lang="en-US" b="1" dirty="0" err="1" smtClean="0">
                <a:solidFill>
                  <a:srgbClr val="0D607D"/>
                </a:solidFill>
                <a:latin typeface="Comic Sans MS" pitchFamily="66" charset="0"/>
              </a:rPr>
              <a:t>Archaea</a:t>
            </a:r>
            <a:endParaRPr lang="en-US" b="1" dirty="0" smtClean="0">
              <a:solidFill>
                <a:srgbClr val="0D607D"/>
              </a:solidFill>
              <a:latin typeface="Comic Sans MS" pitchFamily="66" charset="0"/>
            </a:endParaRPr>
          </a:p>
        </p:txBody>
      </p:sp>
      <p:sp>
        <p:nvSpPr>
          <p:cNvPr id="7171" name="Rectangle 2"/>
          <p:cNvSpPr>
            <a:spLocks noGrp="1" noChangeArrowheads="1"/>
          </p:cNvSpPr>
          <p:nvPr>
            <p:ph type="body" sz="half" idx="1"/>
          </p:nvPr>
        </p:nvSpPr>
        <p:spPr>
          <a:xfrm>
            <a:off x="304800" y="1017588"/>
            <a:ext cx="4038600" cy="5448300"/>
          </a:xfrm>
        </p:spPr>
        <p:txBody>
          <a:bodyPr>
            <a:spAutoFit/>
          </a:bodyPr>
          <a:lstStyle/>
          <a:p>
            <a:pPr>
              <a:lnSpc>
                <a:spcPct val="80000"/>
              </a:lnSpc>
            </a:pPr>
            <a:r>
              <a:rPr lang="en-US" sz="1800" dirty="0" smtClean="0">
                <a:latin typeface="Comic Sans MS" pitchFamily="66" charset="0"/>
                <a:hlinkClick r:id="rId3"/>
              </a:rPr>
              <a:t>Prokaryotic</a:t>
            </a:r>
            <a:endParaRPr lang="en-US" sz="1800" dirty="0" smtClean="0">
              <a:latin typeface="Comic Sans MS" pitchFamily="66" charset="0"/>
            </a:endParaRPr>
          </a:p>
          <a:p>
            <a:pPr>
              <a:lnSpc>
                <a:spcPct val="80000"/>
              </a:lnSpc>
              <a:buFontTx/>
              <a:buNone/>
            </a:pPr>
            <a:endParaRPr lang="en-US" sz="2000" dirty="0" smtClean="0">
              <a:latin typeface="Comic Sans MS" pitchFamily="66" charset="0"/>
            </a:endParaRPr>
          </a:p>
          <a:p>
            <a:pPr>
              <a:lnSpc>
                <a:spcPct val="80000"/>
              </a:lnSpc>
            </a:pPr>
            <a:r>
              <a:rPr lang="en-US" sz="1800" dirty="0" smtClean="0">
                <a:latin typeface="Comic Sans MS" pitchFamily="66" charset="0"/>
              </a:rPr>
              <a:t>Lack peptidoglycan</a:t>
            </a:r>
          </a:p>
          <a:p>
            <a:pPr>
              <a:lnSpc>
                <a:spcPct val="80000"/>
              </a:lnSpc>
            </a:pPr>
            <a:endParaRPr lang="en-US" sz="1800" dirty="0" smtClean="0">
              <a:latin typeface="Comic Sans MS" pitchFamily="66" charset="0"/>
            </a:endParaRPr>
          </a:p>
          <a:p>
            <a:pPr>
              <a:lnSpc>
                <a:spcPct val="80000"/>
              </a:lnSpc>
            </a:pPr>
            <a:r>
              <a:rPr lang="en-US" sz="1800" dirty="0" smtClean="0">
                <a:latin typeface="Comic Sans MS" pitchFamily="66" charset="0"/>
                <a:hlinkClick r:id="rId4"/>
              </a:rPr>
              <a:t>Binary fission</a:t>
            </a:r>
            <a:endParaRPr lang="en-US" sz="1800" dirty="0" smtClean="0">
              <a:latin typeface="Comic Sans MS" pitchFamily="66" charset="0"/>
            </a:endParaRPr>
          </a:p>
          <a:p>
            <a:pPr>
              <a:lnSpc>
                <a:spcPct val="80000"/>
              </a:lnSpc>
            </a:pPr>
            <a:endParaRPr lang="en-US" sz="2000" dirty="0" smtClean="0">
              <a:latin typeface="Comic Sans MS" pitchFamily="66" charset="0"/>
            </a:endParaRPr>
          </a:p>
          <a:p>
            <a:pPr>
              <a:lnSpc>
                <a:spcPct val="80000"/>
              </a:lnSpc>
            </a:pPr>
            <a:r>
              <a:rPr lang="en-US" sz="1800" dirty="0" smtClean="0">
                <a:latin typeface="Comic Sans MS" pitchFamily="66" charset="0"/>
              </a:rPr>
              <a:t>Many live in extreme environments.</a:t>
            </a:r>
          </a:p>
          <a:p>
            <a:pPr>
              <a:lnSpc>
                <a:spcPct val="80000"/>
              </a:lnSpc>
            </a:pPr>
            <a:endParaRPr lang="en-US" sz="2000" dirty="0" smtClean="0">
              <a:latin typeface="Comic Sans MS" pitchFamily="66" charset="0"/>
            </a:endParaRPr>
          </a:p>
          <a:p>
            <a:pPr>
              <a:lnSpc>
                <a:spcPct val="80000"/>
              </a:lnSpc>
            </a:pPr>
            <a:r>
              <a:rPr lang="en-US" sz="1800" dirty="0" smtClean="0">
                <a:latin typeface="Comic Sans MS" pitchFamily="66" charset="0"/>
              </a:rPr>
              <a:t>Not known to cause disease in humans or animals.</a:t>
            </a:r>
          </a:p>
          <a:p>
            <a:pPr>
              <a:lnSpc>
                <a:spcPct val="80000"/>
              </a:lnSpc>
            </a:pPr>
            <a:endParaRPr lang="en-US" sz="2000" dirty="0" smtClean="0">
              <a:latin typeface="Comic Sans MS" pitchFamily="66" charset="0"/>
            </a:endParaRPr>
          </a:p>
          <a:p>
            <a:pPr>
              <a:lnSpc>
                <a:spcPct val="80000"/>
              </a:lnSpc>
            </a:pPr>
            <a:r>
              <a:rPr lang="en-US" sz="1800" dirty="0" smtClean="0">
                <a:latin typeface="Comic Sans MS" pitchFamily="66" charset="0"/>
              </a:rPr>
              <a:t>Had been considered bacteria until examination of their unique </a:t>
            </a:r>
            <a:r>
              <a:rPr lang="en-US" sz="1800" dirty="0" err="1" smtClean="0">
                <a:latin typeface="Comic Sans MS" pitchFamily="66" charset="0"/>
              </a:rPr>
              <a:t>r</a:t>
            </a:r>
            <a:r>
              <a:rPr lang="en-US" sz="1800" dirty="0" err="1" smtClean="0">
                <a:latin typeface="Comic Sans MS" pitchFamily="66" charset="0"/>
                <a:hlinkClick r:id="rId5"/>
              </a:rPr>
              <a:t>RNA</a:t>
            </a:r>
            <a:r>
              <a:rPr lang="en-US" sz="1800" dirty="0" smtClean="0">
                <a:latin typeface="Comic Sans MS" pitchFamily="66" charset="0"/>
              </a:rPr>
              <a:t> sequences.</a:t>
            </a:r>
          </a:p>
          <a:p>
            <a:pPr>
              <a:lnSpc>
                <a:spcPct val="80000"/>
              </a:lnSpc>
            </a:pPr>
            <a:endParaRPr lang="en-US" sz="2000" dirty="0" smtClean="0">
              <a:latin typeface="Comic Sans MS" pitchFamily="66" charset="0"/>
            </a:endParaRPr>
          </a:p>
          <a:p>
            <a:pPr>
              <a:lnSpc>
                <a:spcPct val="80000"/>
              </a:lnSpc>
            </a:pPr>
            <a:r>
              <a:rPr lang="en-US" sz="1800" dirty="0" smtClean="0">
                <a:latin typeface="Comic Sans MS" pitchFamily="66" charset="0"/>
              </a:rPr>
              <a:t>Include:</a:t>
            </a:r>
          </a:p>
          <a:p>
            <a:pPr>
              <a:lnSpc>
                <a:spcPct val="80000"/>
              </a:lnSpc>
              <a:buFontTx/>
              <a:buNone/>
            </a:pPr>
            <a:endParaRPr lang="en-US" sz="800" dirty="0" smtClean="0">
              <a:latin typeface="Comic Sans MS" pitchFamily="66" charset="0"/>
            </a:endParaRPr>
          </a:p>
          <a:p>
            <a:pPr lvl="1">
              <a:lnSpc>
                <a:spcPct val="80000"/>
              </a:lnSpc>
            </a:pPr>
            <a:r>
              <a:rPr lang="en-US" sz="1400" dirty="0" smtClean="0">
                <a:latin typeface="Comic Sans MS" pitchFamily="66" charset="0"/>
              </a:rPr>
              <a:t>Methanogens </a:t>
            </a:r>
          </a:p>
          <a:p>
            <a:pPr lvl="1">
              <a:lnSpc>
                <a:spcPct val="80000"/>
              </a:lnSpc>
            </a:pPr>
            <a:r>
              <a:rPr lang="en-US" sz="1400" dirty="0" smtClean="0">
                <a:latin typeface="Comic Sans MS" pitchFamily="66" charset="0"/>
              </a:rPr>
              <a:t>Extreme halophiles</a:t>
            </a:r>
          </a:p>
          <a:p>
            <a:pPr lvl="1">
              <a:lnSpc>
                <a:spcPct val="80000"/>
              </a:lnSpc>
            </a:pPr>
            <a:r>
              <a:rPr lang="en-US" sz="1400" dirty="0" smtClean="0">
                <a:latin typeface="Comic Sans MS" pitchFamily="66" charset="0"/>
              </a:rPr>
              <a:t>Extreme thermophiles</a:t>
            </a:r>
          </a:p>
        </p:txBody>
      </p:sp>
      <p:pic>
        <p:nvPicPr>
          <p:cNvPr id="7172" name="Picture 6" descr="DeinococcusRadiodurans"/>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572000" y="1219200"/>
            <a:ext cx="4160838"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9"/>
          <p:cNvSpPr txBox="1">
            <a:spLocks noChangeArrowheads="1"/>
          </p:cNvSpPr>
          <p:nvPr/>
        </p:nvSpPr>
        <p:spPr bwMode="auto">
          <a:xfrm>
            <a:off x="7239000" y="646112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Image Archaea,:</a:t>
            </a:r>
            <a:r>
              <a:rPr lang="en-US" sz="1000" b="0" i="1">
                <a:latin typeface="Comic Sans MS" pitchFamily="66" charset="0"/>
                <a:hlinkClick r:id="rId7"/>
              </a:rPr>
              <a:t>Deinococcus radiodurans</a:t>
            </a:r>
            <a:r>
              <a:rPr lang="en-US" sz="1000" b="0" i="1">
                <a:latin typeface="Comic Sans MS" pitchFamily="66" charset="0"/>
              </a:rPr>
              <a:t>, </a:t>
            </a:r>
            <a:r>
              <a:rPr lang="en-US" sz="1000" b="0">
                <a:latin typeface="Comic Sans MS" pitchFamily="66" charset="0"/>
              </a:rPr>
              <a:t>Michael Daly</a:t>
            </a:r>
          </a:p>
        </p:txBody>
      </p:sp>
      <p:sp>
        <p:nvSpPr>
          <p:cNvPr id="7174" name="Text Box 12"/>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From </a:t>
            </a:r>
            <a:r>
              <a:rPr lang="en-US" sz="1000" b="0">
                <a:latin typeface="Comic Sans MS" pitchFamily="66" charset="0"/>
                <a:hlinkClick r:id="rId8"/>
              </a:rPr>
              <a:t>ScienceProfOnline.com</a:t>
            </a:r>
            <a:r>
              <a:rPr lang="en-US" sz="1000" b="0">
                <a:latin typeface="Comic Sans MS" pitchFamily="66" charset="0"/>
              </a:rPr>
              <a:t>, free science education website.</a:t>
            </a:r>
          </a:p>
        </p:txBody>
      </p:sp>
    </p:spTree>
    <p:extLst>
      <p:ext uri="{BB962C8B-B14F-4D97-AF65-F5344CB8AC3E}">
        <p14:creationId xmlns:p14="http://schemas.microsoft.com/office/powerpoint/2010/main" val="36094328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79457"/>
            <a:ext cx="8229600" cy="707886"/>
          </a:xfrm>
        </p:spPr>
        <p:txBody>
          <a:bodyPr>
            <a:spAutoFit/>
          </a:bodyPr>
          <a:lstStyle/>
          <a:p>
            <a:pPr eaLnBrk="1" hangingPunct="1"/>
            <a:r>
              <a:rPr lang="en-US" sz="3200" b="1" dirty="0" smtClean="0">
                <a:latin typeface="Comic Sans MS" pitchFamily="66" charset="0"/>
              </a:rPr>
              <a:t>Domain:</a:t>
            </a:r>
            <a:r>
              <a:rPr lang="en-US" sz="4000" b="1" dirty="0" smtClean="0">
                <a:latin typeface="Comic Sans MS" pitchFamily="66" charset="0"/>
              </a:rPr>
              <a:t> </a:t>
            </a:r>
            <a:r>
              <a:rPr lang="en-US" sz="3600" b="1" dirty="0" smtClean="0">
                <a:solidFill>
                  <a:schemeClr val="tx1">
                    <a:lumMod val="50000"/>
                    <a:lumOff val="50000"/>
                  </a:schemeClr>
                </a:solidFill>
                <a:latin typeface="Comic Sans MS" pitchFamily="66" charset="0"/>
              </a:rPr>
              <a:t>Eubacteria</a:t>
            </a:r>
            <a:endParaRPr lang="en-US" sz="2400" b="1" dirty="0" smtClean="0">
              <a:solidFill>
                <a:schemeClr val="tx1">
                  <a:lumMod val="50000"/>
                  <a:lumOff val="50000"/>
                </a:schemeClr>
              </a:solidFill>
              <a:latin typeface="Comic Sans MS" pitchFamily="66" charset="0"/>
            </a:endParaRPr>
          </a:p>
        </p:txBody>
      </p:sp>
      <p:sp>
        <p:nvSpPr>
          <p:cNvPr id="8195" name="Text Box 3"/>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a:r>
              <a:rPr lang="en-US" sz="1000" b="0">
                <a:latin typeface="Comic Sans MS" pitchFamily="66" charset="0"/>
              </a:rPr>
              <a:t>Image:</a:t>
            </a:r>
            <a:r>
              <a:rPr lang="en-US" sz="1000" b="0" i="1">
                <a:latin typeface="Comic Sans MS" pitchFamily="66" charset="0"/>
              </a:rPr>
              <a:t> Salmonella, </a:t>
            </a:r>
            <a:r>
              <a:rPr lang="en-US" sz="1000" b="0">
                <a:latin typeface="Comic Sans MS" pitchFamily="66" charset="0"/>
              </a:rPr>
              <a:t>Public Health Image Library,</a:t>
            </a:r>
            <a:r>
              <a:rPr lang="en-US" sz="1000" b="0">
                <a:latin typeface="Comic Sans MS" pitchFamily="66" charset="0"/>
                <a:hlinkClick r:id="rId3"/>
              </a:rPr>
              <a:t>PHIL</a:t>
            </a:r>
            <a:r>
              <a:rPr lang="en-US" sz="1000" b="0">
                <a:latin typeface="Comic Sans MS" pitchFamily="66" charset="0"/>
              </a:rPr>
              <a:t> #10973</a:t>
            </a:r>
          </a:p>
        </p:txBody>
      </p:sp>
      <p:pic>
        <p:nvPicPr>
          <p:cNvPr id="8196" name="Picture 4" descr="Picture10"/>
          <p:cNvPicPr>
            <a:picLocks noGrp="1" noChangeAspect="1" noChangeArrowheads="1"/>
          </p:cNvPicPr>
          <p:nvPr>
            <p:ph sz="half" idx="2"/>
          </p:nvPr>
        </p:nvPicPr>
        <p:blipFill>
          <a:blip r:embed="rId4">
            <a:alphaModFix amt="59000"/>
            <a:extLst>
              <a:ext uri="{BEBA8EAE-BF5A-486C-A8C5-ECC9F3942E4B}">
                <a14:imgProps xmlns:a14="http://schemas.microsoft.com/office/drawing/2010/main">
                  <a14:imgLayer r:embed="rId5">
                    <a14:imgEffect>
                      <a14:artisticPhotocopy trans="10000" detail="1"/>
                    </a14:imgEffect>
                    <a14:imgEffect>
                      <a14:sharpenSoften amount="-50000"/>
                    </a14:imgEffect>
                    <a14:imgEffect>
                      <a14:colorTemperature colorTemp="5900"/>
                    </a14:imgEffect>
                    <a14:imgEffect>
                      <a14:saturation sat="150000"/>
                    </a14:imgEffect>
                    <a14:imgEffect>
                      <a14:brightnessContrast bright="20000" contrast="-54000"/>
                    </a14:imgEffect>
                  </a14:imgLayer>
                </a14:imgProps>
              </a:ext>
              <a:ext uri="{28A0092B-C50C-407E-A947-70E740481C1C}">
                <a14:useLocalDpi xmlns:a14="http://schemas.microsoft.com/office/drawing/2010/main" val="0"/>
              </a:ext>
            </a:extLst>
          </a:blip>
          <a:srcRect/>
          <a:stretch>
            <a:fillRect/>
          </a:stretch>
        </p:blipFill>
        <p:spPr>
          <a:xfrm>
            <a:off x="228600" y="1066800"/>
            <a:ext cx="86868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Rectangle 5"/>
          <p:cNvSpPr>
            <a:spLocks noGrp="1" noChangeArrowheads="1"/>
          </p:cNvSpPr>
          <p:nvPr>
            <p:ph type="body" sz="half" idx="1"/>
          </p:nvPr>
        </p:nvSpPr>
        <p:spPr>
          <a:xfrm>
            <a:off x="228600" y="1219200"/>
            <a:ext cx="3581400" cy="4678363"/>
          </a:xfrm>
          <a:noFill/>
        </p:spPr>
        <p:txBody>
          <a:bodyPr/>
          <a:lstStyle/>
          <a:p>
            <a:pPr eaLnBrk="1" hangingPunct="1">
              <a:lnSpc>
                <a:spcPct val="80000"/>
              </a:lnSpc>
            </a:pPr>
            <a:r>
              <a:rPr lang="en-US" sz="2400" dirty="0" smtClean="0">
                <a:latin typeface="Comic Sans MS" pitchFamily="66" charset="0"/>
                <a:hlinkClick r:id="rId6"/>
              </a:rPr>
              <a:t>Prokaryotes</a:t>
            </a:r>
            <a:endParaRPr lang="en-US" sz="2400" dirty="0" smtClean="0">
              <a:latin typeface="Comic Sans MS" pitchFamily="66" charset="0"/>
            </a:endParaRPr>
          </a:p>
          <a:p>
            <a:pPr eaLnBrk="1" hangingPunct="1">
              <a:lnSpc>
                <a:spcPct val="80000"/>
              </a:lnSpc>
            </a:pPr>
            <a:endParaRPr lang="en-US" sz="1050" dirty="0" smtClean="0">
              <a:latin typeface="Comic Sans MS" pitchFamily="66" charset="0"/>
            </a:endParaRPr>
          </a:p>
          <a:p>
            <a:pPr eaLnBrk="1" hangingPunct="1">
              <a:lnSpc>
                <a:spcPct val="80000"/>
              </a:lnSpc>
            </a:pPr>
            <a:r>
              <a:rPr lang="en-US" sz="2000" dirty="0" smtClean="0">
                <a:latin typeface="Comic Sans MS" pitchFamily="66" charset="0"/>
              </a:rPr>
              <a:t>Unicellular microorganisms found in every habitat on Earth.</a:t>
            </a:r>
          </a:p>
          <a:p>
            <a:pPr eaLnBrk="1" hangingPunct="1">
              <a:lnSpc>
                <a:spcPct val="80000"/>
              </a:lnSpc>
            </a:pPr>
            <a:endParaRPr lang="en-US" sz="1050" dirty="0" smtClean="0">
              <a:latin typeface="Comic Sans MS" pitchFamily="66" charset="0"/>
            </a:endParaRPr>
          </a:p>
          <a:p>
            <a:pPr eaLnBrk="1" hangingPunct="1">
              <a:lnSpc>
                <a:spcPct val="80000"/>
              </a:lnSpc>
            </a:pPr>
            <a:r>
              <a:rPr lang="en-US" sz="2000" dirty="0" smtClean="0">
                <a:latin typeface="Comic Sans MS" pitchFamily="66" charset="0"/>
              </a:rPr>
              <a:t>Peptidoglycan cell walls</a:t>
            </a:r>
          </a:p>
          <a:p>
            <a:pPr eaLnBrk="1" hangingPunct="1">
              <a:lnSpc>
                <a:spcPct val="80000"/>
              </a:lnSpc>
            </a:pPr>
            <a:endParaRPr lang="en-US" sz="1050" dirty="0" smtClean="0">
              <a:latin typeface="Comic Sans MS" pitchFamily="66" charset="0"/>
            </a:endParaRPr>
          </a:p>
          <a:p>
            <a:pPr eaLnBrk="1" hangingPunct="1">
              <a:lnSpc>
                <a:spcPct val="80000"/>
              </a:lnSpc>
            </a:pPr>
            <a:r>
              <a:rPr lang="en-US" sz="2400" dirty="0" smtClean="0">
                <a:latin typeface="Comic Sans MS" pitchFamily="66" charset="0"/>
                <a:hlinkClick r:id="rId7"/>
              </a:rPr>
              <a:t>Binary fission</a:t>
            </a:r>
            <a:endParaRPr lang="en-US" sz="2400" dirty="0" smtClean="0">
              <a:latin typeface="Comic Sans MS" pitchFamily="66" charset="0"/>
            </a:endParaRPr>
          </a:p>
          <a:p>
            <a:pPr eaLnBrk="1" hangingPunct="1">
              <a:lnSpc>
                <a:spcPct val="80000"/>
              </a:lnSpc>
              <a:buFontTx/>
              <a:buNone/>
            </a:pPr>
            <a:endParaRPr lang="en-US" sz="1050" dirty="0" smtClean="0">
              <a:latin typeface="Comic Sans MS" pitchFamily="66" charset="0"/>
            </a:endParaRPr>
          </a:p>
          <a:p>
            <a:pPr eaLnBrk="1" hangingPunct="1">
              <a:lnSpc>
                <a:spcPct val="80000"/>
              </a:lnSpc>
            </a:pPr>
            <a:r>
              <a:rPr lang="en-US" sz="2000" dirty="0" smtClean="0">
                <a:latin typeface="Comic Sans MS" pitchFamily="66" charset="0"/>
              </a:rPr>
              <a:t>There are all varieties… pathogen, opportunist, harmless &amp;  beneficial.</a:t>
            </a:r>
          </a:p>
          <a:p>
            <a:pPr eaLnBrk="1" hangingPunct="1">
              <a:lnSpc>
                <a:spcPct val="80000"/>
              </a:lnSpc>
            </a:pPr>
            <a:endParaRPr lang="en-US" sz="1050" dirty="0" smtClean="0">
              <a:latin typeface="Comic Sans MS" pitchFamily="66" charset="0"/>
            </a:endParaRPr>
          </a:p>
          <a:p>
            <a:pPr eaLnBrk="1" hangingPunct="1">
              <a:lnSpc>
                <a:spcPct val="80000"/>
              </a:lnSpc>
            </a:pPr>
            <a:r>
              <a:rPr lang="en-US" sz="2000" dirty="0" smtClean="0">
                <a:latin typeface="Comic Sans MS" pitchFamily="66" charset="0"/>
              </a:rPr>
              <a:t>In this class, we will be meeting just </a:t>
            </a:r>
            <a:r>
              <a:rPr lang="en-US" sz="2000" dirty="0">
                <a:latin typeface="Comic Sans MS" pitchFamily="66" charset="0"/>
              </a:rPr>
              <a:t>g a </a:t>
            </a:r>
            <a:r>
              <a:rPr lang="en-US" sz="2000" dirty="0" smtClean="0">
                <a:latin typeface="Comic Sans MS" pitchFamily="66" charset="0"/>
              </a:rPr>
              <a:t>few representative prokaryotes. </a:t>
            </a:r>
          </a:p>
        </p:txBody>
      </p:sp>
      <p:sp>
        <p:nvSpPr>
          <p:cNvPr id="8198"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a:latin typeface="Comic Sans MS" pitchFamily="66" charset="0"/>
              </a:rPr>
              <a:t>From the  </a:t>
            </a:r>
            <a:r>
              <a:rPr lang="en-US" sz="1000">
                <a:latin typeface="Comic Sans MS" pitchFamily="66" charset="0"/>
                <a:hlinkClick r:id="rId8"/>
              </a:rPr>
              <a:t>Virtual Microbiology Classroom</a:t>
            </a:r>
            <a:r>
              <a:rPr lang="en-US" sz="1000">
                <a:latin typeface="Comic Sans MS" pitchFamily="66" charset="0"/>
              </a:rPr>
              <a:t> on </a:t>
            </a:r>
            <a:r>
              <a:rPr lang="en-US" sz="1000">
                <a:latin typeface="Comic Sans MS" pitchFamily="66" charset="0"/>
                <a:hlinkClick r:id="rId9"/>
              </a:rPr>
              <a:t>ScienceProfOnline.com</a:t>
            </a:r>
            <a:endParaRPr lang="en-US" sz="1000">
              <a:latin typeface="Comic Sans MS" pitchFamily="66" charset="0"/>
            </a:endParaRPr>
          </a:p>
        </p:txBody>
      </p:sp>
    </p:spTree>
    <p:extLst>
      <p:ext uri="{BB962C8B-B14F-4D97-AF65-F5344CB8AC3E}">
        <p14:creationId xmlns:p14="http://schemas.microsoft.com/office/powerpoint/2010/main" val="40319569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481013"/>
          </a:xfrm>
        </p:spPr>
        <p:txBody>
          <a:bodyPr/>
          <a:lstStyle/>
          <a:p>
            <a:pPr algn="l" eaLnBrk="1" hangingPunct="1"/>
            <a:r>
              <a:rPr lang="en-US" sz="3600" b="1" smtClean="0">
                <a:latin typeface="Comic Sans MS" pitchFamily="66" charset="0"/>
              </a:rPr>
              <a:t>Domain: </a:t>
            </a:r>
            <a:r>
              <a:rPr lang="en-US" sz="3600" b="1" smtClean="0">
                <a:solidFill>
                  <a:srgbClr val="339933"/>
                </a:solidFill>
                <a:latin typeface="Comic Sans MS" pitchFamily="66" charset="0"/>
              </a:rPr>
              <a:t>Eukaryota</a:t>
            </a:r>
          </a:p>
        </p:txBody>
      </p:sp>
      <p:sp>
        <p:nvSpPr>
          <p:cNvPr id="9219" name="Rectangle 3"/>
          <p:cNvSpPr>
            <a:spLocks noGrp="1" noChangeArrowheads="1"/>
          </p:cNvSpPr>
          <p:nvPr>
            <p:ph type="body" sz="half" idx="1"/>
          </p:nvPr>
        </p:nvSpPr>
        <p:spPr>
          <a:xfrm>
            <a:off x="0" y="1295400"/>
            <a:ext cx="5791200" cy="5562600"/>
          </a:xfrm>
        </p:spPr>
        <p:txBody>
          <a:bodyPr/>
          <a:lstStyle/>
          <a:p>
            <a:pPr eaLnBrk="1" hangingPunct="1">
              <a:lnSpc>
                <a:spcPct val="90000"/>
              </a:lnSpc>
              <a:defRPr/>
            </a:pPr>
            <a:r>
              <a:rPr lang="en-US" sz="1800" dirty="0" smtClean="0">
                <a:latin typeface="Comic Sans MS" pitchFamily="66" charset="0"/>
              </a:rPr>
              <a:t>Five major groups that interest microbiologists:</a:t>
            </a:r>
          </a:p>
          <a:p>
            <a:pPr eaLnBrk="1" hangingPunct="1">
              <a:lnSpc>
                <a:spcPct val="90000"/>
              </a:lnSpc>
              <a:defRPr/>
            </a:pPr>
            <a:endParaRPr lang="en-US" sz="1000" dirty="0" smtClean="0">
              <a:latin typeface="Comic Sans MS" pitchFamily="66" charset="0"/>
            </a:endParaRPr>
          </a:p>
          <a:p>
            <a:pPr marL="987425" lvl="2" indent="-293688" eaLnBrk="1" hangingPunct="1">
              <a:lnSpc>
                <a:spcPct val="90000"/>
              </a:lnSpc>
              <a:defRPr/>
            </a:pPr>
            <a:r>
              <a:rPr lang="en-US" dirty="0" smtClean="0">
                <a:solidFill>
                  <a:schemeClr val="bg1">
                    <a:lumMod val="50000"/>
                  </a:schemeClr>
                </a:solidFill>
                <a:latin typeface="Comic Sans MS" pitchFamily="66" charset="0"/>
              </a:rPr>
              <a:t>Protozoans </a:t>
            </a:r>
          </a:p>
          <a:p>
            <a:pPr marL="692150" lvl="1" indent="-347663" eaLnBrk="1" hangingPunct="1">
              <a:lnSpc>
                <a:spcPct val="90000"/>
              </a:lnSpc>
              <a:buFontTx/>
              <a:buNone/>
              <a:defRPr/>
            </a:pPr>
            <a:r>
              <a:rPr lang="en-US" sz="1400" i="1" dirty="0" smtClean="0">
                <a:latin typeface="Comic Sans MS" pitchFamily="66" charset="0"/>
              </a:rPr>
              <a:t>		 </a:t>
            </a:r>
            <a:r>
              <a:rPr lang="en-US" sz="1200" i="1" dirty="0" smtClean="0">
                <a:latin typeface="Comic Sans MS" pitchFamily="66" charset="0"/>
              </a:rPr>
              <a:t>(some can cause infectious disease)</a:t>
            </a:r>
          </a:p>
          <a:p>
            <a:pPr marL="987425" lvl="2" indent="-293688" eaLnBrk="1" hangingPunct="1">
              <a:lnSpc>
                <a:spcPct val="90000"/>
              </a:lnSpc>
              <a:defRPr/>
            </a:pPr>
            <a:r>
              <a:rPr lang="en-US" dirty="0" smtClean="0">
                <a:solidFill>
                  <a:schemeClr val="bg1">
                    <a:lumMod val="50000"/>
                  </a:schemeClr>
                </a:solidFill>
                <a:latin typeface="Comic Sans MS" pitchFamily="66" charset="0"/>
              </a:rPr>
              <a:t>Fungi </a:t>
            </a:r>
          </a:p>
          <a:p>
            <a:pPr marL="692150" lvl="1" indent="-347663" eaLnBrk="1" hangingPunct="1">
              <a:lnSpc>
                <a:spcPct val="90000"/>
              </a:lnSpc>
              <a:buFontTx/>
              <a:buNone/>
              <a:defRPr/>
            </a:pPr>
            <a:r>
              <a:rPr lang="en-US" sz="1200" i="1" dirty="0" smtClean="0">
                <a:latin typeface="Comic Sans MS" pitchFamily="66" charset="0"/>
              </a:rPr>
              <a:t>		 (some can cause infectious disease)</a:t>
            </a:r>
          </a:p>
          <a:p>
            <a:pPr marL="987425" lvl="2" indent="-293688" eaLnBrk="1" hangingPunct="1">
              <a:lnSpc>
                <a:spcPct val="90000"/>
              </a:lnSpc>
              <a:defRPr/>
            </a:pPr>
            <a:r>
              <a:rPr lang="en-US" dirty="0" err="1" smtClean="0">
                <a:solidFill>
                  <a:schemeClr val="bg1">
                    <a:lumMod val="50000"/>
                  </a:schemeClr>
                </a:solidFill>
                <a:latin typeface="Comic Sans MS" pitchFamily="66" charset="0"/>
              </a:rPr>
              <a:t>Helminths</a:t>
            </a:r>
            <a:r>
              <a:rPr lang="en-US" dirty="0" smtClean="0">
                <a:latin typeface="Comic Sans MS" pitchFamily="66" charset="0"/>
              </a:rPr>
              <a:t> </a:t>
            </a:r>
          </a:p>
          <a:p>
            <a:pPr marL="692150" lvl="1" indent="-347663" eaLnBrk="1" hangingPunct="1">
              <a:lnSpc>
                <a:spcPct val="90000"/>
              </a:lnSpc>
              <a:buFontTx/>
              <a:buNone/>
              <a:defRPr/>
            </a:pPr>
            <a:r>
              <a:rPr lang="en-US" sz="1400" i="1" dirty="0" smtClean="0">
                <a:latin typeface="Comic Sans MS" pitchFamily="66" charset="0"/>
              </a:rPr>
              <a:t>		 </a:t>
            </a:r>
            <a:r>
              <a:rPr lang="en-US" sz="1200" i="1" dirty="0" smtClean="0">
                <a:latin typeface="Comic Sans MS" pitchFamily="66" charset="0"/>
              </a:rPr>
              <a:t>(parasitic worms that can cause infectious disease)</a:t>
            </a:r>
          </a:p>
          <a:p>
            <a:pPr marL="987425" lvl="2" indent="-293688" eaLnBrk="1" hangingPunct="1">
              <a:lnSpc>
                <a:spcPct val="90000"/>
              </a:lnSpc>
              <a:defRPr/>
            </a:pPr>
            <a:r>
              <a:rPr lang="en-US" dirty="0" smtClean="0">
                <a:solidFill>
                  <a:schemeClr val="bg1">
                    <a:lumMod val="50000"/>
                  </a:schemeClr>
                </a:solidFill>
                <a:latin typeface="Comic Sans MS" pitchFamily="66" charset="0"/>
              </a:rPr>
              <a:t>Algae</a:t>
            </a:r>
            <a:r>
              <a:rPr lang="en-US" dirty="0" smtClean="0">
                <a:latin typeface="Comic Sans MS" pitchFamily="66" charset="0"/>
              </a:rPr>
              <a:t> </a:t>
            </a:r>
          </a:p>
          <a:p>
            <a:pPr marL="692150" lvl="1" indent="-347663" eaLnBrk="1" hangingPunct="1">
              <a:lnSpc>
                <a:spcPct val="90000"/>
              </a:lnSpc>
              <a:buFontTx/>
              <a:buNone/>
              <a:defRPr/>
            </a:pPr>
            <a:r>
              <a:rPr lang="en-US" sz="1600" i="1" dirty="0" smtClean="0">
                <a:latin typeface="Comic Sans MS" pitchFamily="66" charset="0"/>
              </a:rPr>
              <a:t>		 </a:t>
            </a:r>
            <a:r>
              <a:rPr lang="en-US" sz="1200" i="1" dirty="0" smtClean="0">
                <a:latin typeface="Comic Sans MS" pitchFamily="66" charset="0"/>
              </a:rPr>
              <a:t>(DO NOT cause infectious disease in humans)</a:t>
            </a:r>
          </a:p>
          <a:p>
            <a:pPr marL="987425" lvl="2" indent="-293688" eaLnBrk="1" hangingPunct="1">
              <a:lnSpc>
                <a:spcPct val="90000"/>
              </a:lnSpc>
              <a:defRPr/>
            </a:pPr>
            <a:r>
              <a:rPr lang="en-US" dirty="0" smtClean="0">
                <a:solidFill>
                  <a:schemeClr val="bg1">
                    <a:lumMod val="50000"/>
                  </a:schemeClr>
                </a:solidFill>
                <a:latin typeface="Comic Sans MS" pitchFamily="66" charset="0"/>
              </a:rPr>
              <a:t>Slime &amp; Water Molds</a:t>
            </a:r>
          </a:p>
          <a:p>
            <a:pPr marL="692150" lvl="1" indent="-347663" eaLnBrk="1" hangingPunct="1">
              <a:lnSpc>
                <a:spcPct val="90000"/>
              </a:lnSpc>
              <a:buFontTx/>
              <a:buNone/>
              <a:defRPr/>
            </a:pPr>
            <a:r>
              <a:rPr lang="en-US" sz="1200" i="1" dirty="0" smtClean="0">
                <a:latin typeface="Comic Sans MS" pitchFamily="66" charset="0"/>
              </a:rPr>
              <a:t>		(DO NOT cause infectious disease in humans)</a:t>
            </a:r>
          </a:p>
          <a:p>
            <a:pPr marL="692150" lvl="1" indent="-347663" eaLnBrk="1" hangingPunct="1">
              <a:lnSpc>
                <a:spcPct val="90000"/>
              </a:lnSpc>
              <a:buFontTx/>
              <a:buNone/>
              <a:defRPr/>
            </a:pPr>
            <a:endParaRPr lang="en-US" sz="1200" dirty="0" smtClean="0">
              <a:latin typeface="Comic Sans MS" pitchFamily="66" charset="0"/>
            </a:endParaRPr>
          </a:p>
          <a:p>
            <a:pPr marL="692150" lvl="1" indent="-347663" eaLnBrk="1" hangingPunct="1">
              <a:lnSpc>
                <a:spcPct val="90000"/>
              </a:lnSpc>
              <a:buFontTx/>
              <a:buNone/>
              <a:defRPr/>
            </a:pPr>
            <a:endParaRPr lang="en-US" sz="1200" dirty="0" smtClean="0">
              <a:latin typeface="Comic Sans MS" pitchFamily="66" charset="0"/>
            </a:endParaRPr>
          </a:p>
          <a:p>
            <a:pPr eaLnBrk="1" hangingPunct="1">
              <a:lnSpc>
                <a:spcPct val="90000"/>
              </a:lnSpc>
              <a:defRPr/>
            </a:pPr>
            <a:r>
              <a:rPr lang="en-US" sz="1800" dirty="0" smtClean="0">
                <a:latin typeface="Comic Sans MS" pitchFamily="66" charset="0"/>
              </a:rPr>
              <a:t>Includes both human pathogens and organisms vital for human life.</a:t>
            </a:r>
          </a:p>
        </p:txBody>
      </p:sp>
      <p:pic>
        <p:nvPicPr>
          <p:cNvPr id="9220" name="Picture 4" descr="amoeb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304800"/>
            <a:ext cx="2862263"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OralCandidiasisDRosenbachWiki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0"/>
            <a:ext cx="2819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AspergillusPHIIL9998"/>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9800" y="2438400"/>
            <a:ext cx="2738438" cy="195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7"/>
          <p:cNvSpPr txBox="1">
            <a:spLocks noChangeArrowheads="1"/>
          </p:cNvSpPr>
          <p:nvPr/>
        </p:nvSpPr>
        <p:spPr bwMode="auto">
          <a:xfrm>
            <a:off x="-14288" y="6545263"/>
            <a:ext cx="3505201"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lnSpc>
                <a:spcPct val="70000"/>
              </a:lnSpc>
              <a:spcBef>
                <a:spcPct val="50000"/>
              </a:spcBef>
            </a:pPr>
            <a:r>
              <a:rPr lang="en-US" sz="1000" b="0">
                <a:latin typeface="Comic Sans MS" pitchFamily="66" charset="0"/>
              </a:rPr>
              <a:t>Images: Aspergillus fumigatus spores, Janice Carr, </a:t>
            </a:r>
            <a:r>
              <a:rPr lang="en-US" sz="1000" b="0">
                <a:latin typeface="Comic Sans MS" pitchFamily="66" charset="0"/>
                <a:hlinkClick r:id="rId6"/>
              </a:rPr>
              <a:t>PHIL</a:t>
            </a:r>
            <a:r>
              <a:rPr lang="en-US" sz="1000" b="0">
                <a:latin typeface="Comic Sans MS" pitchFamily="66" charset="0"/>
              </a:rPr>
              <a:t> #9998; </a:t>
            </a:r>
            <a:r>
              <a:rPr lang="en-US" sz="1000" b="0">
                <a:latin typeface="Comic Sans MS" pitchFamily="66" charset="0"/>
                <a:hlinkClick r:id="rId7"/>
              </a:rPr>
              <a:t>Oral candidiasis</a:t>
            </a:r>
            <a:r>
              <a:rPr lang="en-US" sz="1000" b="0">
                <a:latin typeface="Comic Sans MS" pitchFamily="66" charset="0"/>
              </a:rPr>
              <a:t>, D. Rosenbach, WikiPD</a:t>
            </a:r>
            <a:r>
              <a:rPr lang="en-US" sz="1000" b="0" i="1">
                <a:latin typeface="Comic Sans MS" pitchFamily="66" charset="0"/>
              </a:rPr>
              <a:t> </a:t>
            </a:r>
          </a:p>
        </p:txBody>
      </p:sp>
      <p:sp>
        <p:nvSpPr>
          <p:cNvPr id="9224" name="Text Box 9"/>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From </a:t>
            </a:r>
            <a:r>
              <a:rPr lang="en-US" sz="1000" b="0">
                <a:latin typeface="Comic Sans MS" pitchFamily="66" charset="0"/>
                <a:hlinkClick r:id="rId8"/>
              </a:rPr>
              <a:t>ScienceProfOnline.com</a:t>
            </a:r>
            <a:r>
              <a:rPr lang="en-US" sz="1000" b="0">
                <a:latin typeface="Comic Sans MS" pitchFamily="66" charset="0"/>
              </a:rPr>
              <a:t>, free science education website.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l" eaLnBrk="1" hangingPunct="1">
              <a:spcBef>
                <a:spcPct val="50000"/>
              </a:spcBef>
            </a:pPr>
            <a:r>
              <a:rPr lang="en-US" sz="1000" b="0">
                <a:latin typeface="Comic Sans MS" pitchFamily="66" charset="0"/>
              </a:rPr>
              <a:t>Image: </a:t>
            </a:r>
            <a:r>
              <a:rPr lang="en-US" sz="1000" b="0">
                <a:latin typeface="Comic Sans MS" pitchFamily="66" charset="0"/>
                <a:hlinkClick r:id="rId3"/>
              </a:rPr>
              <a:t>Biological classification diagram</a:t>
            </a:r>
            <a:r>
              <a:rPr lang="en-US" sz="1000" b="0">
                <a:latin typeface="Comic Sans MS" pitchFamily="66" charset="0"/>
              </a:rPr>
              <a:t>, Peter Halasz</a:t>
            </a:r>
          </a:p>
        </p:txBody>
      </p:sp>
      <p:pic>
        <p:nvPicPr>
          <p:cNvPr id="10243" name="Picture 4" descr="Biological_classification_L_Pe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33400"/>
            <a:ext cx="302895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38500"/>
            <a:ext cx="30480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Line 8"/>
          <p:cNvSpPr>
            <a:spLocks noChangeShapeType="1"/>
          </p:cNvSpPr>
          <p:nvPr/>
        </p:nvSpPr>
        <p:spPr bwMode="auto">
          <a:xfrm flipH="1">
            <a:off x="8382000" y="5105400"/>
            <a:ext cx="5334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Line 9"/>
          <p:cNvSpPr>
            <a:spLocks noChangeShapeType="1"/>
          </p:cNvSpPr>
          <p:nvPr/>
        </p:nvSpPr>
        <p:spPr bwMode="auto">
          <a:xfrm flipH="1">
            <a:off x="8382000" y="5715000"/>
            <a:ext cx="5334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Text Box 10"/>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defRPr>
            </a:lvl9pPr>
          </a:lstStyle>
          <a:p>
            <a:pPr algn="r" eaLnBrk="1" hangingPunct="1">
              <a:spcBef>
                <a:spcPct val="50000"/>
              </a:spcBef>
            </a:pPr>
            <a:r>
              <a:rPr lang="en-US" sz="1000" b="0">
                <a:latin typeface="Comic Sans MS" pitchFamily="66" charset="0"/>
              </a:rPr>
              <a:t>From </a:t>
            </a:r>
            <a:r>
              <a:rPr lang="en-US" sz="1000" b="0">
                <a:latin typeface="Comic Sans MS" pitchFamily="66" charset="0"/>
                <a:hlinkClick r:id="rId6"/>
              </a:rPr>
              <a:t>ScienceProfOnline.com</a:t>
            </a:r>
            <a:r>
              <a:rPr lang="en-US" sz="1000" b="0">
                <a:latin typeface="Comic Sans MS" pitchFamily="66" charset="0"/>
              </a:rPr>
              <a:t>, free science education website.</a:t>
            </a:r>
          </a:p>
        </p:txBody>
      </p:sp>
      <p:sp>
        <p:nvSpPr>
          <p:cNvPr id="10248" name="Rounded Rectangular Callout 3"/>
          <p:cNvSpPr>
            <a:spLocks noChangeArrowheads="1"/>
          </p:cNvSpPr>
          <p:nvPr/>
        </p:nvSpPr>
        <p:spPr bwMode="auto">
          <a:xfrm>
            <a:off x="914400" y="762000"/>
            <a:ext cx="3962400" cy="1752600"/>
          </a:xfrm>
          <a:prstGeom prst="wedgeRoundRectCallout">
            <a:avLst>
              <a:gd name="adj1" fmla="val 2352"/>
              <a:gd name="adj2" fmla="val 105690"/>
              <a:gd name="adj3" fmla="val 16667"/>
            </a:avLst>
          </a:prstGeom>
          <a:solidFill>
            <a:schemeClr val="bg1"/>
          </a:solidFill>
          <a:ln w="9525" algn="ctr">
            <a:solidFill>
              <a:schemeClr val="tx1"/>
            </a:solidFill>
            <a:round/>
            <a:headEnd/>
            <a:tailEnd/>
          </a:ln>
        </p:spPr>
        <p:txBody>
          <a:bodyPr/>
          <a:lstStyle/>
          <a:p>
            <a:r>
              <a:rPr lang="en-US" sz="1400" i="1">
                <a:latin typeface="Comic Sans MS" pitchFamily="66" charset="0"/>
              </a:rPr>
              <a:t/>
            </a:r>
            <a:br>
              <a:rPr lang="en-US" sz="1400" i="1">
                <a:latin typeface="Comic Sans MS" pitchFamily="66" charset="0"/>
              </a:rPr>
            </a:br>
            <a:r>
              <a:rPr lang="en-US" i="1">
                <a:latin typeface="Comic Sans MS" pitchFamily="66" charset="0"/>
              </a:rPr>
              <a:t>Q: </a:t>
            </a:r>
            <a:r>
              <a:rPr lang="en-US" b="0" i="1">
                <a:latin typeface="Comic Sans MS" pitchFamily="66" charset="0"/>
              </a:rPr>
              <a:t>What was that clue to help us remember the hierarchy of </a:t>
            </a:r>
            <a:r>
              <a:rPr lang="en-US" b="0" i="1">
                <a:latin typeface="Comic Sans MS" pitchFamily="66" charset="0"/>
                <a:hlinkClick r:id="rId7"/>
              </a:rPr>
              <a:t>biological classification</a:t>
            </a:r>
            <a:r>
              <a:rPr lang="en-US" b="0" i="1">
                <a:latin typeface="Comic Sans MS" pitchFamily="66" charset="0"/>
              </a:rPr>
              <a:t>?</a:t>
            </a:r>
            <a:r>
              <a:rPr lang="en-US" sz="2400" b="0">
                <a:latin typeface="Comic Sans MS" pitchFamily="66" charset="0"/>
              </a:rPr>
              <a:t> </a:t>
            </a:r>
            <a:endParaRPr lang="en-US" sz="2400" b="0"/>
          </a:p>
        </p:txBody>
      </p:sp>
      <p:sp>
        <p:nvSpPr>
          <p:cNvPr id="10249" name="Line 8"/>
          <p:cNvSpPr>
            <a:spLocks noChangeShapeType="1"/>
          </p:cNvSpPr>
          <p:nvPr/>
        </p:nvSpPr>
        <p:spPr bwMode="auto">
          <a:xfrm flipH="1">
            <a:off x="8267700" y="14478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8"/>
          <p:cNvSpPr>
            <a:spLocks noChangeShapeType="1"/>
          </p:cNvSpPr>
          <p:nvPr/>
        </p:nvSpPr>
        <p:spPr bwMode="auto">
          <a:xfrm flipH="1">
            <a:off x="8305800" y="2057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31995</TotalTime>
  <Words>1209</Words>
  <Application>Microsoft Macintosh PowerPoint</Application>
  <PresentationFormat>On-screen Show (4:3)</PresentationFormat>
  <Paragraphs>233</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Biological Classification  The Basics  </vt:lpstr>
      <vt:lpstr>Classifying Living Things</vt:lpstr>
      <vt:lpstr>Classifying Living Things</vt:lpstr>
      <vt:lpstr>The hierarchy of biological classification has eight major taxonomic ranks which encompass all known life.  How about a trick to help us remember them?    And a little “Classification Rap” to help as well?</vt:lpstr>
      <vt:lpstr>Domain: Archaea</vt:lpstr>
      <vt:lpstr>Domain: Eubacteria</vt:lpstr>
      <vt:lpstr>Domain: Eukaryota</vt:lpstr>
      <vt:lpstr>PowerPoint Presentation</vt:lpstr>
      <vt:lpstr> Classification of Organisms by Kingdom  </vt:lpstr>
      <vt:lpstr>PowerPoint Presentation</vt:lpstr>
      <vt:lpstr>REVIEW!</vt:lpstr>
      <vt:lpstr>Dichotomous Key</vt:lpstr>
      <vt:lpstr>PowerPoint Presentation</vt:lpstr>
      <vt:lpstr>       Is your brain about to explode from biology overload?  Do yourself a favor. Visit…                 Science Prof Online  a free science education website full of resources to help you become a total genius,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Classification PowerPoint Lecture</dc:title>
  <dc:subject>biological classification</dc:subject>
  <dc:creator>Tami Port</dc:creator>
  <cp:keywords>biological classification powerpoint lecture, free biology powerpoint lecture, biology classification ppt lectrure</cp:keywords>
  <dc:description>PowerPoint lecture on biological classification used in an actual college biology classroom.</dc:description>
  <cp:lastModifiedBy>Voicemail</cp:lastModifiedBy>
  <cp:revision>368</cp:revision>
  <dcterms:created xsi:type="dcterms:W3CDTF">2007-09-04T13:18:54Z</dcterms:created>
  <dcterms:modified xsi:type="dcterms:W3CDTF">2015-12-06T17:14:06Z</dcterms:modified>
  <cp:category>Biology PowerPoint Lecture</cp:category>
</cp:coreProperties>
</file>