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81" r:id="rId2"/>
    <p:sldId id="358" r:id="rId3"/>
    <p:sldId id="378" r:id="rId4"/>
    <p:sldId id="359" r:id="rId5"/>
    <p:sldId id="387" r:id="rId6"/>
    <p:sldId id="389" r:id="rId7"/>
    <p:sldId id="385" r:id="rId8"/>
    <p:sldId id="384" r:id="rId9"/>
    <p:sldId id="360" r:id="rId10"/>
    <p:sldId id="380" r:id="rId11"/>
    <p:sldId id="368" r:id="rId12"/>
    <p:sldId id="390" r:id="rId13"/>
    <p:sldId id="367" r:id="rId14"/>
    <p:sldId id="369" r:id="rId15"/>
    <p:sldId id="371" r:id="rId16"/>
    <p:sldId id="382" r:id="rId17"/>
    <p:sldId id="386" r:id="rId18"/>
    <p:sldId id="376" r:id="rId19"/>
    <p:sldId id="388" r:id="rId20"/>
    <p:sldId id="370" r:id="rId21"/>
    <p:sldId id="366" r:id="rId22"/>
    <p:sldId id="362" r:id="rId23"/>
    <p:sldId id="363" r:id="rId24"/>
    <p:sldId id="364" r:id="rId25"/>
    <p:sldId id="365" r:id="rId26"/>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0000"/>
    <a:srgbClr val="FF6384"/>
    <a:srgbClr val="FF9933"/>
    <a:srgbClr val="336699"/>
    <a:srgbClr val="3366CC"/>
    <a:srgbClr val="339933"/>
    <a:srgbClr val="66FF33"/>
    <a:srgbClr val="99FF33"/>
    <a:srgbClr val="CCFF33"/>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5" autoAdjust="0"/>
    <p:restoredTop sz="94660"/>
  </p:normalViewPr>
  <p:slideViewPr>
    <p:cSldViewPr>
      <p:cViewPr varScale="1">
        <p:scale>
          <a:sx n="77" d="100"/>
          <a:sy n="77" d="100"/>
        </p:scale>
        <p:origin x="-1264" y="-112"/>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2238" y="-10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lvl1pPr defTabSz="939800">
              <a:defRPr sz="1200"/>
            </a:lvl1pPr>
          </a:lstStyle>
          <a:p>
            <a:pPr>
              <a:defRPr/>
            </a:pPr>
            <a:endParaRPr lang="en-US"/>
          </a:p>
        </p:txBody>
      </p:sp>
      <p:sp>
        <p:nvSpPr>
          <p:cNvPr id="4099" name="Rectangle 3"/>
          <p:cNvSpPr>
            <a:spLocks noGrp="1" noChangeArrowheads="1"/>
          </p:cNvSpPr>
          <p:nvPr>
            <p:ph type="dt" idx="1"/>
          </p:nvPr>
        </p:nvSpPr>
        <p:spPr bwMode="auto">
          <a:xfrm>
            <a:off x="4008438"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lvl1pPr algn="r" defTabSz="939800">
              <a:defRPr sz="1200"/>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98563" y="701675"/>
            <a:ext cx="4681537" cy="3511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8025" y="4448175"/>
            <a:ext cx="5661025"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b" anchorCtr="0" compatLnSpc="1">
            <a:prstTxWarp prst="textNoShape">
              <a:avLst/>
            </a:prstTxWarp>
          </a:bodyPr>
          <a:lstStyle>
            <a:lvl1pPr defTabSz="939800">
              <a:defRPr sz="1200"/>
            </a:lvl1pPr>
          </a:lstStyle>
          <a:p>
            <a:pPr>
              <a:defRPr/>
            </a:pPr>
            <a:endParaRPr lang="en-US"/>
          </a:p>
        </p:txBody>
      </p:sp>
      <p:sp>
        <p:nvSpPr>
          <p:cNvPr id="4103" name="Rectangle 7"/>
          <p:cNvSpPr>
            <a:spLocks noGrp="1" noChangeArrowheads="1"/>
          </p:cNvSpPr>
          <p:nvPr>
            <p:ph type="sldNum" sz="quarter" idx="5"/>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b" anchorCtr="0" compatLnSpc="1">
            <a:prstTxWarp prst="textNoShape">
              <a:avLst/>
            </a:prstTxWarp>
          </a:bodyPr>
          <a:lstStyle>
            <a:lvl1pPr algn="r" defTabSz="939800">
              <a:defRPr sz="1200"/>
            </a:lvl1pPr>
          </a:lstStyle>
          <a:p>
            <a:pPr>
              <a:defRPr/>
            </a:pPr>
            <a:fld id="{9041FCC0-CC28-47B6-90D3-33E4395771FE}" type="slidenum">
              <a:rPr lang="en-US"/>
              <a:pPr>
                <a:defRPr/>
              </a:pPr>
              <a:t>‹#›</a:t>
            </a:fld>
            <a:endParaRPr lang="en-US"/>
          </a:p>
        </p:txBody>
      </p:sp>
    </p:spTree>
    <p:extLst>
      <p:ext uri="{BB962C8B-B14F-4D97-AF65-F5344CB8AC3E}">
        <p14:creationId xmlns:p14="http://schemas.microsoft.com/office/powerpoint/2010/main" val="29033447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fld id="{877EC770-EBCC-4C7D-AA38-F8DF3E424881}" type="slidenum">
              <a:rPr lang="en-US" sz="1200" smtClean="0">
                <a:cs typeface="Arial" pitchFamily="34" charset="0"/>
              </a:rPr>
              <a:pPr eaLnBrk="1" hangingPunct="1"/>
              <a:t>1</a:t>
            </a:fld>
            <a:endParaRPr lang="en-US" sz="1200" smtClean="0">
              <a:cs typeface="Arial"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dirty="0" smtClean="0">
                <a:latin typeface="Arial" pitchFamily="34" charset="0"/>
              </a:rPr>
              <a:t>Welcome to Science Prof Online PowerPoint Resources!</a:t>
            </a:r>
          </a:p>
          <a:p>
            <a:pPr eaLnBrk="1" hangingPunct="1"/>
            <a:r>
              <a:rPr lang="en-US" dirty="0" smtClean="0">
                <a:latin typeface="Arial" pitchFamily="34" charset="0"/>
              </a:rPr>
              <a:t>This PowerPoint Presentation comes from the Virtual Cell Biology Classroom of Science Prof Online, and, as such, is licensed under Creative Commons Attribution-</a:t>
            </a:r>
            <a:r>
              <a:rPr lang="en-US" dirty="0" err="1" smtClean="0">
                <a:latin typeface="Arial" pitchFamily="34" charset="0"/>
              </a:rPr>
              <a:t>ShareAlike</a:t>
            </a:r>
            <a:r>
              <a:rPr lang="en-US" dirty="0" smtClean="0">
                <a:latin typeface="Arial" pitchFamily="34" charset="0"/>
              </a:rPr>
              <a:t>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extLst>
      <p:ext uri="{BB962C8B-B14F-4D97-AF65-F5344CB8AC3E}">
        <p14:creationId xmlns:p14="http://schemas.microsoft.com/office/powerpoint/2010/main" val="36093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smtClean="0"/>
          </a:p>
        </p:txBody>
      </p:sp>
      <p:sp>
        <p:nvSpPr>
          <p:cNvPr id="26628" name="Slide Number Placeholder 3"/>
          <p:cNvSpPr>
            <a:spLocks noGrp="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87FEE37F-97A7-49E2-9E40-36BDFC4AE094}" type="slidenum">
              <a:rPr lang="en-US" smtClean="0"/>
              <a:pPr eaLnBrk="1" hangingPunct="1"/>
              <a:t>12</a:t>
            </a:fld>
            <a:endParaRPr lang="en-US" smtClean="0"/>
          </a:p>
        </p:txBody>
      </p:sp>
    </p:spTree>
    <p:extLst>
      <p:ext uri="{BB962C8B-B14F-4D97-AF65-F5344CB8AC3E}">
        <p14:creationId xmlns:p14="http://schemas.microsoft.com/office/powerpoint/2010/main" val="2584932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smtClean="0"/>
          </a:p>
        </p:txBody>
      </p:sp>
      <p:sp>
        <p:nvSpPr>
          <p:cNvPr id="26628" name="Slide Number Placeholder 3"/>
          <p:cNvSpPr>
            <a:spLocks noGrp="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87FEE37F-97A7-49E2-9E40-36BDFC4AE094}" type="slidenum">
              <a:rPr lang="en-US" smtClean="0"/>
              <a:pPr eaLnBrk="1" hangingPunct="1"/>
              <a:t>13</a:t>
            </a:fld>
            <a:endParaRPr lang="en-US" smtClean="0"/>
          </a:p>
        </p:txBody>
      </p:sp>
    </p:spTree>
    <p:extLst>
      <p:ext uri="{BB962C8B-B14F-4D97-AF65-F5344CB8AC3E}">
        <p14:creationId xmlns:p14="http://schemas.microsoft.com/office/powerpoint/2010/main" val="2584932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2236650A-5B46-414B-9038-6D8E3A4B38A1}" type="slidenum">
              <a:rPr lang="en-US" smtClean="0"/>
              <a:pPr eaLnBrk="1" hangingPunct="1"/>
              <a:t>14</a:t>
            </a:fld>
            <a:endParaRPr lang="en-US" smtClean="0"/>
          </a:p>
        </p:txBody>
      </p:sp>
      <p:sp>
        <p:nvSpPr>
          <p:cNvPr id="27651" name="Rectangle 2"/>
          <p:cNvSpPr>
            <a:spLocks noGrp="1" noRot="1" noChangeAspect="1" noChangeArrowheads="1" noTextEdit="1"/>
          </p:cNvSpPr>
          <p:nvPr>
            <p:ph type="sldImg"/>
          </p:nvPr>
        </p:nvSpPr>
        <p:spPr>
          <a:xfrm>
            <a:off x="1198563" y="701675"/>
            <a:ext cx="4683125" cy="3511550"/>
          </a:xfrm>
          <a:ln/>
        </p:spPr>
      </p:sp>
      <p:sp>
        <p:nvSpPr>
          <p:cNvPr id="2765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950116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US" dirty="0" smtClean="0"/>
          </a:p>
        </p:txBody>
      </p:sp>
      <p:sp>
        <p:nvSpPr>
          <p:cNvPr id="29700" name="Slide Number Placeholder 3"/>
          <p:cNvSpPr>
            <a:spLocks noGrp="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5AFCA7D2-C527-48C7-802D-0426A2E4C7FD}" type="slidenum">
              <a:rPr lang="en-US" smtClean="0"/>
              <a:pPr eaLnBrk="1" hangingPunct="1"/>
              <a:t>15</a:t>
            </a:fld>
            <a:endParaRPr lang="en-US" smtClean="0"/>
          </a:p>
        </p:txBody>
      </p:sp>
    </p:spTree>
    <p:extLst>
      <p:ext uri="{BB962C8B-B14F-4D97-AF65-F5344CB8AC3E}">
        <p14:creationId xmlns:p14="http://schemas.microsoft.com/office/powerpoint/2010/main" val="1116550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700">
                <a:solidFill>
                  <a:schemeClr val="tx1"/>
                </a:solidFill>
                <a:latin typeface="Arial" charset="0"/>
                <a:ea typeface="ＭＳ Ｐゴシック" charset="0"/>
              </a:defRPr>
            </a:lvl1pPr>
            <a:lvl2pPr marL="766427" indent="-294780" eaLnBrk="0" hangingPunct="0">
              <a:defRPr sz="1700">
                <a:solidFill>
                  <a:schemeClr val="tx1"/>
                </a:solidFill>
                <a:latin typeface="Arial" charset="0"/>
                <a:ea typeface="ＭＳ Ｐゴシック" charset="0"/>
              </a:defRPr>
            </a:lvl2pPr>
            <a:lvl3pPr marL="1179119" indent="-235824" eaLnBrk="0" hangingPunct="0">
              <a:defRPr sz="1700">
                <a:solidFill>
                  <a:schemeClr val="tx1"/>
                </a:solidFill>
                <a:latin typeface="Arial" charset="0"/>
                <a:ea typeface="ＭＳ Ｐゴシック" charset="0"/>
              </a:defRPr>
            </a:lvl3pPr>
            <a:lvl4pPr marL="1650766" indent="-235824" eaLnBrk="0" hangingPunct="0">
              <a:defRPr sz="1700">
                <a:solidFill>
                  <a:schemeClr val="tx1"/>
                </a:solidFill>
                <a:latin typeface="Arial" charset="0"/>
                <a:ea typeface="ＭＳ Ｐゴシック" charset="0"/>
              </a:defRPr>
            </a:lvl4pPr>
            <a:lvl5pPr marL="2122414" indent="-235824" eaLnBrk="0" hangingPunct="0">
              <a:defRPr sz="1700">
                <a:solidFill>
                  <a:schemeClr val="tx1"/>
                </a:solidFill>
                <a:latin typeface="Arial" charset="0"/>
                <a:ea typeface="ＭＳ Ｐゴシック" charset="0"/>
              </a:defRPr>
            </a:lvl5pPr>
            <a:lvl6pPr marL="2594061" indent="-235824" eaLnBrk="0" fontAlgn="base" hangingPunct="0">
              <a:spcBef>
                <a:spcPct val="0"/>
              </a:spcBef>
              <a:spcAft>
                <a:spcPct val="0"/>
              </a:spcAft>
              <a:defRPr sz="1700">
                <a:solidFill>
                  <a:schemeClr val="tx1"/>
                </a:solidFill>
                <a:latin typeface="Arial" charset="0"/>
                <a:ea typeface="ＭＳ Ｐゴシック" charset="0"/>
              </a:defRPr>
            </a:lvl6pPr>
            <a:lvl7pPr marL="3065709" indent="-235824" eaLnBrk="0" fontAlgn="base" hangingPunct="0">
              <a:spcBef>
                <a:spcPct val="0"/>
              </a:spcBef>
              <a:spcAft>
                <a:spcPct val="0"/>
              </a:spcAft>
              <a:defRPr sz="1700">
                <a:solidFill>
                  <a:schemeClr val="tx1"/>
                </a:solidFill>
                <a:latin typeface="Arial" charset="0"/>
                <a:ea typeface="ＭＳ Ｐゴシック" charset="0"/>
              </a:defRPr>
            </a:lvl7pPr>
            <a:lvl8pPr marL="3537356" indent="-235824" eaLnBrk="0" fontAlgn="base" hangingPunct="0">
              <a:spcBef>
                <a:spcPct val="0"/>
              </a:spcBef>
              <a:spcAft>
                <a:spcPct val="0"/>
              </a:spcAft>
              <a:defRPr sz="1700">
                <a:solidFill>
                  <a:schemeClr val="tx1"/>
                </a:solidFill>
                <a:latin typeface="Arial" charset="0"/>
                <a:ea typeface="ＭＳ Ｐゴシック" charset="0"/>
              </a:defRPr>
            </a:lvl8pPr>
            <a:lvl9pPr marL="4009004" indent="-235824" eaLnBrk="0" fontAlgn="base" hangingPunct="0">
              <a:spcBef>
                <a:spcPct val="0"/>
              </a:spcBef>
              <a:spcAft>
                <a:spcPct val="0"/>
              </a:spcAft>
              <a:defRPr sz="1700">
                <a:solidFill>
                  <a:schemeClr val="tx1"/>
                </a:solidFill>
                <a:latin typeface="Arial" charset="0"/>
                <a:ea typeface="ＭＳ Ｐゴシック" charset="0"/>
              </a:defRPr>
            </a:lvl9pPr>
          </a:lstStyle>
          <a:p>
            <a:pPr eaLnBrk="1" hangingPunct="1"/>
            <a:fld id="{30B49134-DBE0-CE4D-B48B-80CF0FA3842D}" type="slidenum">
              <a:rPr lang="en-US" sz="1200"/>
              <a:pPr eaLnBrk="1" hangingPunct="1"/>
              <a:t>17</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dirty="0" smtClean="0"/>
          </a:p>
        </p:txBody>
      </p:sp>
      <p:sp>
        <p:nvSpPr>
          <p:cNvPr id="30724" name="Slide Number Placeholder 3"/>
          <p:cNvSpPr>
            <a:spLocks noGrp="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20C220B8-514E-463B-82BC-8BBCB12E9FCD}" type="slidenum">
              <a:rPr lang="en-US" smtClean="0"/>
              <a:pPr eaLnBrk="1" hangingPunct="1"/>
              <a:t>18</a:t>
            </a:fld>
            <a:endParaRPr lang="en-US" smtClean="0"/>
          </a:p>
        </p:txBody>
      </p:sp>
    </p:spTree>
    <p:extLst>
      <p:ext uri="{BB962C8B-B14F-4D97-AF65-F5344CB8AC3E}">
        <p14:creationId xmlns:p14="http://schemas.microsoft.com/office/powerpoint/2010/main" val="779158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66432" indent="-294782" eaLnBrk="0" hangingPunct="0">
              <a:defRPr>
                <a:solidFill>
                  <a:schemeClr val="tx1"/>
                </a:solidFill>
                <a:latin typeface="Arial" charset="0"/>
              </a:defRPr>
            </a:lvl2pPr>
            <a:lvl3pPr marL="1179127" indent="-235826" eaLnBrk="0" hangingPunct="0">
              <a:defRPr>
                <a:solidFill>
                  <a:schemeClr val="tx1"/>
                </a:solidFill>
                <a:latin typeface="Arial" charset="0"/>
              </a:defRPr>
            </a:lvl3pPr>
            <a:lvl4pPr marL="1650778" indent="-235826" eaLnBrk="0" hangingPunct="0">
              <a:defRPr>
                <a:solidFill>
                  <a:schemeClr val="tx1"/>
                </a:solidFill>
                <a:latin typeface="Arial" charset="0"/>
              </a:defRPr>
            </a:lvl4pPr>
            <a:lvl5pPr marL="2122429" indent="-235826" eaLnBrk="0" hangingPunct="0">
              <a:defRPr>
                <a:solidFill>
                  <a:schemeClr val="tx1"/>
                </a:solidFill>
                <a:latin typeface="Arial" charset="0"/>
              </a:defRPr>
            </a:lvl5pPr>
            <a:lvl6pPr marL="2594079" indent="-235826" eaLnBrk="0" fontAlgn="base" hangingPunct="0">
              <a:spcBef>
                <a:spcPct val="0"/>
              </a:spcBef>
              <a:spcAft>
                <a:spcPct val="0"/>
              </a:spcAft>
              <a:defRPr>
                <a:solidFill>
                  <a:schemeClr val="tx1"/>
                </a:solidFill>
                <a:latin typeface="Arial" charset="0"/>
              </a:defRPr>
            </a:lvl6pPr>
            <a:lvl7pPr marL="3065730" indent="-235826" eaLnBrk="0" fontAlgn="base" hangingPunct="0">
              <a:spcBef>
                <a:spcPct val="0"/>
              </a:spcBef>
              <a:spcAft>
                <a:spcPct val="0"/>
              </a:spcAft>
              <a:defRPr>
                <a:solidFill>
                  <a:schemeClr val="tx1"/>
                </a:solidFill>
                <a:latin typeface="Arial" charset="0"/>
              </a:defRPr>
            </a:lvl7pPr>
            <a:lvl8pPr marL="3537381" indent="-235826" eaLnBrk="0" fontAlgn="base" hangingPunct="0">
              <a:spcBef>
                <a:spcPct val="0"/>
              </a:spcBef>
              <a:spcAft>
                <a:spcPct val="0"/>
              </a:spcAft>
              <a:defRPr>
                <a:solidFill>
                  <a:schemeClr val="tx1"/>
                </a:solidFill>
                <a:latin typeface="Arial" charset="0"/>
              </a:defRPr>
            </a:lvl8pPr>
            <a:lvl9pPr marL="4009031" indent="-235826" eaLnBrk="0" fontAlgn="base" hangingPunct="0">
              <a:spcBef>
                <a:spcPct val="0"/>
              </a:spcBef>
              <a:spcAft>
                <a:spcPct val="0"/>
              </a:spcAft>
              <a:defRPr>
                <a:solidFill>
                  <a:schemeClr val="tx1"/>
                </a:solidFill>
                <a:latin typeface="Arial" charset="0"/>
              </a:defRPr>
            </a:lvl9pPr>
          </a:lstStyle>
          <a:p>
            <a:pPr eaLnBrk="1" hangingPunct="1"/>
            <a:fld id="{73936BE3-643E-4CF5-8A12-BBE98B9671E5}" type="slidenum">
              <a:rPr lang="en-US" altLang="en-US" smtClean="0"/>
              <a:pPr eaLnBrk="1" hangingPunct="1"/>
              <a:t>19</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dirty="0" err="1" smtClean="0"/>
              <a:t>HeLa</a:t>
            </a:r>
            <a:r>
              <a:rPr lang="en-US" altLang="en-US" dirty="0" smtClean="0"/>
              <a:t> cell </a:t>
            </a:r>
            <a:r>
              <a:rPr lang="en-US" altLang="en-US" dirty="0" err="1" smtClean="0"/>
              <a:t>filopodia</a:t>
            </a:r>
            <a:r>
              <a:rPr lang="en-US" altLang="en-US" dirty="0" smtClean="0"/>
              <a:t> video: https://</a:t>
            </a:r>
            <a:r>
              <a:rPr lang="en-US" altLang="en-US" dirty="0" err="1" smtClean="0"/>
              <a:t>www.youtube.com</a:t>
            </a:r>
            <a:r>
              <a:rPr lang="en-US" altLang="en-US" dirty="0" smtClean="0"/>
              <a:t>/</a:t>
            </a:r>
            <a:r>
              <a:rPr lang="en-US" altLang="en-US" dirty="0" err="1" smtClean="0"/>
              <a:t>watch?v</a:t>
            </a:r>
            <a:r>
              <a:rPr lang="en-US" altLang="en-US" dirty="0" smtClean="0"/>
              <a:t>=-</a:t>
            </a:r>
            <a:r>
              <a:rPr lang="en-US" altLang="en-US" dirty="0" err="1" smtClean="0"/>
              <a:t>tvFB-eOzJs</a:t>
            </a:r>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US" dirty="0" smtClean="0"/>
          </a:p>
        </p:txBody>
      </p:sp>
      <p:sp>
        <p:nvSpPr>
          <p:cNvPr id="28676" name="Slide Number Placeholder 3"/>
          <p:cNvSpPr>
            <a:spLocks noGrp="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7588A53E-A5C0-4084-ABDC-11CC1A56A423}" type="slidenum">
              <a:rPr lang="en-US" smtClean="0"/>
              <a:pPr eaLnBrk="1" hangingPunct="1"/>
              <a:t>20</a:t>
            </a:fld>
            <a:endParaRPr lang="en-US" smtClean="0"/>
          </a:p>
        </p:txBody>
      </p:sp>
    </p:spTree>
    <p:extLst>
      <p:ext uri="{BB962C8B-B14F-4D97-AF65-F5344CB8AC3E}">
        <p14:creationId xmlns:p14="http://schemas.microsoft.com/office/powerpoint/2010/main" val="291813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584BAF6F-BC49-4A76-9F9D-443CB9380269}" type="slidenum">
              <a:rPr lang="en-US" smtClean="0"/>
              <a:pPr eaLnBrk="1" hangingPunct="1"/>
              <a:t>21</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615179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A2ED8430-7238-4CB6-B826-E80028FF0CE7}" type="slidenum">
              <a:rPr lang="en-US" smtClean="0"/>
              <a:pPr eaLnBrk="1" hangingPunct="1"/>
              <a:t>22</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smtClean="0"/>
              <a:t>dsDNA (or retrovirus that can have its RNA genome rewritten as dsDNA)</a:t>
            </a:r>
          </a:p>
        </p:txBody>
      </p:sp>
    </p:spTree>
    <p:extLst>
      <p:ext uri="{BB962C8B-B14F-4D97-AF65-F5344CB8AC3E}">
        <p14:creationId xmlns:p14="http://schemas.microsoft.com/office/powerpoint/2010/main" val="3856023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C109EF0A-3F3B-47E1-B34C-01D4F5D7ABEC}" type="slidenum">
              <a:rPr lang="en-US" smtClean="0"/>
              <a:pPr eaLnBrk="1" hangingPunct="1"/>
              <a:t>2</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286804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FD363E33-F48E-47B1-B6FB-BCD5C31C7986}" type="slidenum">
              <a:rPr lang="en-US" smtClean="0"/>
              <a:pPr eaLnBrk="1" hangingPunct="1"/>
              <a:t>23</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9053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2009F836-0EA2-43F9-8572-06DB40DE634A}" type="slidenum">
              <a:rPr lang="en-US" smtClean="0"/>
              <a:pPr eaLnBrk="1" hangingPunct="1"/>
              <a:t>24</a:t>
            </a:fld>
            <a:endParaRPr lang="en-US" smtClean="0"/>
          </a:p>
        </p:txBody>
      </p:sp>
      <p:sp>
        <p:nvSpPr>
          <p:cNvPr id="34819" name="Rectangle 2"/>
          <p:cNvSpPr>
            <a:spLocks noGrp="1" noRot="1" noChangeAspect="1" noChangeArrowheads="1" noTextEdit="1"/>
          </p:cNvSpPr>
          <p:nvPr>
            <p:ph type="sldImg"/>
          </p:nvPr>
        </p:nvSpPr>
        <p:spPr>
          <a:xfrm>
            <a:off x="1200150" y="703263"/>
            <a:ext cx="4681538" cy="3509962"/>
          </a:xfrm>
          <a:ln/>
        </p:spPr>
      </p:sp>
      <p:sp>
        <p:nvSpPr>
          <p:cNvPr id="348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324297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DC58A215-84D1-457C-9CE2-822AF724A8D8}" type="slidenum">
              <a:rPr lang="en-US" smtClean="0"/>
              <a:pPr eaLnBrk="1" hangingPunct="1"/>
              <a:t>25</a:t>
            </a:fld>
            <a:endParaRPr lang="en-US" smtClean="0"/>
          </a:p>
        </p:txBody>
      </p:sp>
      <p:sp>
        <p:nvSpPr>
          <p:cNvPr id="36867" name="Rectangle 2"/>
          <p:cNvSpPr>
            <a:spLocks noGrp="1" noRot="1" noChangeAspect="1" noChangeArrowheads="1" noTextEdit="1"/>
          </p:cNvSpPr>
          <p:nvPr>
            <p:ph type="sldImg"/>
          </p:nvPr>
        </p:nvSpPr>
        <p:spPr>
          <a:xfrm>
            <a:off x="1196975" y="703263"/>
            <a:ext cx="4683125" cy="3511550"/>
          </a:xfrm>
          <a:ln/>
        </p:spPr>
      </p:sp>
      <p:sp>
        <p:nvSpPr>
          <p:cNvPr id="3686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641078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8A6CAD12-2FC4-41D7-8411-0D6757596578}" type="slidenum">
              <a:rPr lang="en-US" smtClean="0"/>
              <a:pPr eaLnBrk="1" hangingPunct="1"/>
              <a:t>3</a:t>
            </a:fld>
            <a:endParaRPr lang="en-US" smtClean="0"/>
          </a:p>
        </p:txBody>
      </p:sp>
      <p:sp>
        <p:nvSpPr>
          <p:cNvPr id="22531" name="Rectangle 2"/>
          <p:cNvSpPr>
            <a:spLocks noGrp="1" noRot="1" noChangeAspect="1" noChangeArrowheads="1" noTextEdit="1"/>
          </p:cNvSpPr>
          <p:nvPr>
            <p:ph type="sldImg"/>
          </p:nvPr>
        </p:nvSpPr>
        <p:spPr>
          <a:xfrm>
            <a:off x="1198563" y="701675"/>
            <a:ext cx="4683125" cy="3511550"/>
          </a:xfrm>
          <a:ln/>
        </p:spPr>
      </p:sp>
      <p:sp>
        <p:nvSpPr>
          <p:cNvPr id="22532" name="Rectangle 3"/>
          <p:cNvSpPr>
            <a:spLocks noGrp="1" noChangeArrowheads="1"/>
          </p:cNvSpPr>
          <p:nvPr>
            <p:ph type="body" idx="1"/>
          </p:nvPr>
        </p:nvSpPr>
        <p:spPr>
          <a:xfrm>
            <a:off x="942975" y="4448175"/>
            <a:ext cx="5191125" cy="4459288"/>
          </a:xfrm>
          <a:noFill/>
        </p:spPr>
        <p:txBody>
          <a:bodyPr/>
          <a:lstStyle/>
          <a:p>
            <a:pPr>
              <a:lnSpc>
                <a:spcPct val="90000"/>
              </a:lnSpc>
            </a:pPr>
            <a:endParaRPr lang="en-US" sz="1000" dirty="0" smtClean="0"/>
          </a:p>
        </p:txBody>
      </p:sp>
    </p:spTree>
    <p:extLst>
      <p:ext uri="{BB962C8B-B14F-4D97-AF65-F5344CB8AC3E}">
        <p14:creationId xmlns:p14="http://schemas.microsoft.com/office/powerpoint/2010/main" val="2681093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0FFD5602-4AE1-4F51-902E-E475ED23DE0C}" type="slidenum">
              <a:rPr lang="en-US" smtClean="0"/>
              <a:pPr eaLnBrk="1" hangingPunct="1"/>
              <a:t>4</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471087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39637" eaLnBrk="0" hangingPunct="0">
              <a:defRPr>
                <a:solidFill>
                  <a:schemeClr val="tx1"/>
                </a:solidFill>
                <a:latin typeface="Arial" charset="0"/>
              </a:defRPr>
            </a:lvl1pPr>
            <a:lvl2pPr marL="742821" indent="-285701" defTabSz="939637" eaLnBrk="0" hangingPunct="0">
              <a:defRPr>
                <a:solidFill>
                  <a:schemeClr val="tx1"/>
                </a:solidFill>
                <a:latin typeface="Arial" charset="0"/>
              </a:defRPr>
            </a:lvl2pPr>
            <a:lvl3pPr marL="1142802" indent="-228560" defTabSz="939637" eaLnBrk="0" hangingPunct="0">
              <a:defRPr>
                <a:solidFill>
                  <a:schemeClr val="tx1"/>
                </a:solidFill>
                <a:latin typeface="Arial" charset="0"/>
              </a:defRPr>
            </a:lvl3pPr>
            <a:lvl4pPr marL="1599923" indent="-228560" defTabSz="939637" eaLnBrk="0" hangingPunct="0">
              <a:defRPr>
                <a:solidFill>
                  <a:schemeClr val="tx1"/>
                </a:solidFill>
                <a:latin typeface="Arial" charset="0"/>
              </a:defRPr>
            </a:lvl4pPr>
            <a:lvl5pPr marL="2057043" indent="-228560" defTabSz="939637" eaLnBrk="0" hangingPunct="0">
              <a:defRPr>
                <a:solidFill>
                  <a:schemeClr val="tx1"/>
                </a:solidFill>
                <a:latin typeface="Arial" charset="0"/>
              </a:defRPr>
            </a:lvl5pPr>
            <a:lvl6pPr marL="2514164" indent="-228560" defTabSz="939637" eaLnBrk="0" fontAlgn="base" hangingPunct="0">
              <a:spcBef>
                <a:spcPct val="0"/>
              </a:spcBef>
              <a:spcAft>
                <a:spcPct val="0"/>
              </a:spcAft>
              <a:defRPr>
                <a:solidFill>
                  <a:schemeClr val="tx1"/>
                </a:solidFill>
                <a:latin typeface="Arial" charset="0"/>
              </a:defRPr>
            </a:lvl6pPr>
            <a:lvl7pPr marL="2971286" indent="-228560" defTabSz="939637" eaLnBrk="0" fontAlgn="base" hangingPunct="0">
              <a:spcBef>
                <a:spcPct val="0"/>
              </a:spcBef>
              <a:spcAft>
                <a:spcPct val="0"/>
              </a:spcAft>
              <a:defRPr>
                <a:solidFill>
                  <a:schemeClr val="tx1"/>
                </a:solidFill>
                <a:latin typeface="Arial" charset="0"/>
              </a:defRPr>
            </a:lvl7pPr>
            <a:lvl8pPr marL="3428406" indent="-228560" defTabSz="939637" eaLnBrk="0" fontAlgn="base" hangingPunct="0">
              <a:spcBef>
                <a:spcPct val="0"/>
              </a:spcBef>
              <a:spcAft>
                <a:spcPct val="0"/>
              </a:spcAft>
              <a:defRPr>
                <a:solidFill>
                  <a:schemeClr val="tx1"/>
                </a:solidFill>
                <a:latin typeface="Arial" charset="0"/>
              </a:defRPr>
            </a:lvl8pPr>
            <a:lvl9pPr marL="3885527" indent="-228560" defTabSz="939637" eaLnBrk="0" fontAlgn="base" hangingPunct="0">
              <a:spcBef>
                <a:spcPct val="0"/>
              </a:spcBef>
              <a:spcAft>
                <a:spcPct val="0"/>
              </a:spcAft>
              <a:defRPr>
                <a:solidFill>
                  <a:schemeClr val="tx1"/>
                </a:solidFill>
                <a:latin typeface="Arial" charset="0"/>
              </a:defRPr>
            </a:lvl9pPr>
          </a:lstStyle>
          <a:p>
            <a:pPr eaLnBrk="1" hangingPunct="1"/>
            <a:fld id="{0FFD5602-4AE1-4F51-902E-E475ED23DE0C}" type="slidenum">
              <a:rPr lang="en-US" smtClean="0"/>
              <a:pPr eaLnBrk="1" hangingPunct="1"/>
              <a:t>6</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471087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0FFD5602-4AE1-4F51-902E-E475ED23DE0C}" type="slidenum">
              <a:rPr lang="en-US" smtClean="0"/>
              <a:pPr eaLnBrk="1" hangingPunct="1"/>
              <a:t>8</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471087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53CD9465-9E9D-4CA3-BA0E-5DBC4072B5DB}" type="slidenum">
              <a:rPr lang="en-US" smtClean="0"/>
              <a:pPr eaLnBrk="1" hangingPunct="1"/>
              <a:t>9</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501416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p:txBody>
          <a:bodyPr/>
          <a:lstStyle>
            <a:lvl1pPr eaLnBrk="0" hangingPunct="0">
              <a:defRPr>
                <a:solidFill>
                  <a:schemeClr val="tx1"/>
                </a:solidFill>
                <a:latin typeface="Arial" pitchFamily="34" charset="0"/>
              </a:defRPr>
            </a:lvl1pPr>
            <a:lvl2pPr marL="763233" indent="-293551" eaLnBrk="0" hangingPunct="0">
              <a:defRPr>
                <a:solidFill>
                  <a:schemeClr val="tx1"/>
                </a:solidFill>
                <a:latin typeface="Arial" pitchFamily="34" charset="0"/>
              </a:defRPr>
            </a:lvl2pPr>
            <a:lvl3pPr marL="1174204" indent="-234841" eaLnBrk="0" hangingPunct="0">
              <a:defRPr>
                <a:solidFill>
                  <a:schemeClr val="tx1"/>
                </a:solidFill>
                <a:latin typeface="Arial" pitchFamily="34" charset="0"/>
              </a:defRPr>
            </a:lvl3pPr>
            <a:lvl4pPr marL="1643885" indent="-234841" eaLnBrk="0" hangingPunct="0">
              <a:defRPr>
                <a:solidFill>
                  <a:schemeClr val="tx1"/>
                </a:solidFill>
                <a:latin typeface="Arial" pitchFamily="34" charset="0"/>
              </a:defRPr>
            </a:lvl4pPr>
            <a:lvl5pPr marL="2113567" indent="-234841" eaLnBrk="0" hangingPunct="0">
              <a:defRPr>
                <a:solidFill>
                  <a:schemeClr val="tx1"/>
                </a:solidFill>
                <a:latin typeface="Arial" pitchFamily="34" charset="0"/>
              </a:defRPr>
            </a:lvl5pPr>
            <a:lvl6pPr marL="2583249" indent="-234841" eaLnBrk="0" fontAlgn="base" hangingPunct="0">
              <a:spcBef>
                <a:spcPct val="0"/>
              </a:spcBef>
              <a:spcAft>
                <a:spcPct val="0"/>
              </a:spcAft>
              <a:defRPr>
                <a:solidFill>
                  <a:schemeClr val="tx1"/>
                </a:solidFill>
                <a:latin typeface="Arial" pitchFamily="34" charset="0"/>
              </a:defRPr>
            </a:lvl6pPr>
            <a:lvl7pPr marL="3052930" indent="-234841" eaLnBrk="0" fontAlgn="base" hangingPunct="0">
              <a:spcBef>
                <a:spcPct val="0"/>
              </a:spcBef>
              <a:spcAft>
                <a:spcPct val="0"/>
              </a:spcAft>
              <a:defRPr>
                <a:solidFill>
                  <a:schemeClr val="tx1"/>
                </a:solidFill>
                <a:latin typeface="Arial" pitchFamily="34" charset="0"/>
              </a:defRPr>
            </a:lvl7pPr>
            <a:lvl8pPr marL="3522612" indent="-234841" eaLnBrk="0" fontAlgn="base" hangingPunct="0">
              <a:spcBef>
                <a:spcPct val="0"/>
              </a:spcBef>
              <a:spcAft>
                <a:spcPct val="0"/>
              </a:spcAft>
              <a:defRPr>
                <a:solidFill>
                  <a:schemeClr val="tx1"/>
                </a:solidFill>
                <a:latin typeface="Arial" pitchFamily="34" charset="0"/>
              </a:defRPr>
            </a:lvl8pPr>
            <a:lvl9pPr marL="3992293" indent="-234841" eaLnBrk="0" fontAlgn="base" hangingPunct="0">
              <a:spcBef>
                <a:spcPct val="0"/>
              </a:spcBef>
              <a:spcAft>
                <a:spcPct val="0"/>
              </a:spcAft>
              <a:defRPr>
                <a:solidFill>
                  <a:schemeClr val="tx1"/>
                </a:solidFill>
                <a:latin typeface="Arial" pitchFamily="34" charset="0"/>
              </a:defRPr>
            </a:lvl9pPr>
          </a:lstStyle>
          <a:p>
            <a:pPr eaLnBrk="1" hangingPunct="1">
              <a:defRPr/>
            </a:pPr>
            <a:fld id="{EB477A61-6136-4A64-89C1-937E2EB080D5}" type="slidenum">
              <a:rPr lang="en-US" smtClean="0"/>
              <a:pPr eaLnBrk="1" hangingPunct="1">
                <a:defRPr/>
              </a:pPr>
              <a:t>10</a:t>
            </a:fld>
            <a:endParaRPr lang="en-US" smtClean="0"/>
          </a:p>
        </p:txBody>
      </p:sp>
    </p:spTree>
    <p:extLst>
      <p:ext uri="{BB962C8B-B14F-4D97-AF65-F5344CB8AC3E}">
        <p14:creationId xmlns:p14="http://schemas.microsoft.com/office/powerpoint/2010/main" val="1367648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dirty="0" smtClean="0"/>
          </a:p>
        </p:txBody>
      </p:sp>
      <p:sp>
        <p:nvSpPr>
          <p:cNvPr id="25604" name="Slide Number Placeholder 3"/>
          <p:cNvSpPr>
            <a:spLocks noGrp="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FE18DF43-D0B3-42D2-B857-280F28EE0E2F}" type="slidenum">
              <a:rPr lang="en-US" smtClean="0"/>
              <a:pPr eaLnBrk="1" hangingPunct="1"/>
              <a:t>11</a:t>
            </a:fld>
            <a:endParaRPr lang="en-US" smtClean="0"/>
          </a:p>
        </p:txBody>
      </p:sp>
    </p:spTree>
    <p:extLst>
      <p:ext uri="{BB962C8B-B14F-4D97-AF65-F5344CB8AC3E}">
        <p14:creationId xmlns:p14="http://schemas.microsoft.com/office/powerpoint/2010/main" val="387819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DD55C9-9FC9-4C3B-8407-1C491F712B97}" type="slidenum">
              <a:rPr lang="en-US"/>
              <a:pPr>
                <a:defRPr/>
              </a:pPr>
              <a:t>‹#›</a:t>
            </a:fld>
            <a:endParaRPr lang="en-US"/>
          </a:p>
        </p:txBody>
      </p:sp>
    </p:spTree>
    <p:extLst>
      <p:ext uri="{BB962C8B-B14F-4D97-AF65-F5344CB8AC3E}">
        <p14:creationId xmlns:p14="http://schemas.microsoft.com/office/powerpoint/2010/main" val="2721452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CEEE8-F506-4028-98A6-472D71E6DC40}" type="slidenum">
              <a:rPr lang="en-US"/>
              <a:pPr>
                <a:defRPr/>
              </a:pPr>
              <a:t>‹#›</a:t>
            </a:fld>
            <a:endParaRPr lang="en-US"/>
          </a:p>
        </p:txBody>
      </p:sp>
    </p:spTree>
    <p:extLst>
      <p:ext uri="{BB962C8B-B14F-4D97-AF65-F5344CB8AC3E}">
        <p14:creationId xmlns:p14="http://schemas.microsoft.com/office/powerpoint/2010/main" val="1301172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FFDFF0-9885-4F09-A082-76F4A35D973F}" type="slidenum">
              <a:rPr lang="en-US"/>
              <a:pPr>
                <a:defRPr/>
              </a:pPr>
              <a:t>‹#›</a:t>
            </a:fld>
            <a:endParaRPr lang="en-US"/>
          </a:p>
        </p:txBody>
      </p:sp>
    </p:spTree>
    <p:extLst>
      <p:ext uri="{BB962C8B-B14F-4D97-AF65-F5344CB8AC3E}">
        <p14:creationId xmlns:p14="http://schemas.microsoft.com/office/powerpoint/2010/main" val="375834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38C0C39-583F-467E-BFD9-2A8C86620D55}" type="slidenum">
              <a:rPr lang="en-US"/>
              <a:pPr>
                <a:defRPr/>
              </a:pPr>
              <a:t>‹#›</a:t>
            </a:fld>
            <a:endParaRPr lang="en-US"/>
          </a:p>
        </p:txBody>
      </p:sp>
    </p:spTree>
    <p:extLst>
      <p:ext uri="{BB962C8B-B14F-4D97-AF65-F5344CB8AC3E}">
        <p14:creationId xmlns:p14="http://schemas.microsoft.com/office/powerpoint/2010/main" val="1881746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1C0AB6-9A0D-4C76-838B-42205579BE18}" type="slidenum">
              <a:rPr lang="en-US"/>
              <a:pPr>
                <a:defRPr/>
              </a:pPr>
              <a:t>‹#›</a:t>
            </a:fld>
            <a:endParaRPr lang="en-US"/>
          </a:p>
        </p:txBody>
      </p:sp>
    </p:spTree>
    <p:extLst>
      <p:ext uri="{BB962C8B-B14F-4D97-AF65-F5344CB8AC3E}">
        <p14:creationId xmlns:p14="http://schemas.microsoft.com/office/powerpoint/2010/main" val="4003612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5066401-A114-4D31-87B0-2CE3BD1D191D}" type="slidenum">
              <a:rPr lang="en-US"/>
              <a:pPr>
                <a:defRPr/>
              </a:pPr>
              <a:t>‹#›</a:t>
            </a:fld>
            <a:endParaRPr lang="en-US"/>
          </a:p>
        </p:txBody>
      </p:sp>
    </p:spTree>
    <p:extLst>
      <p:ext uri="{BB962C8B-B14F-4D97-AF65-F5344CB8AC3E}">
        <p14:creationId xmlns:p14="http://schemas.microsoft.com/office/powerpoint/2010/main" val="345398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1D096B-E311-4504-A2B3-B11529AC15CA}" type="slidenum">
              <a:rPr lang="en-US"/>
              <a:pPr>
                <a:defRPr/>
              </a:pPr>
              <a:t>‹#›</a:t>
            </a:fld>
            <a:endParaRPr lang="en-US"/>
          </a:p>
        </p:txBody>
      </p:sp>
    </p:spTree>
    <p:extLst>
      <p:ext uri="{BB962C8B-B14F-4D97-AF65-F5344CB8AC3E}">
        <p14:creationId xmlns:p14="http://schemas.microsoft.com/office/powerpoint/2010/main" val="1692990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A61140-090C-4DC6-BBA5-8F2B46E850EA}" type="slidenum">
              <a:rPr lang="en-US"/>
              <a:pPr>
                <a:defRPr/>
              </a:pPr>
              <a:t>‹#›</a:t>
            </a:fld>
            <a:endParaRPr lang="en-US"/>
          </a:p>
        </p:txBody>
      </p:sp>
    </p:spTree>
    <p:extLst>
      <p:ext uri="{BB962C8B-B14F-4D97-AF65-F5344CB8AC3E}">
        <p14:creationId xmlns:p14="http://schemas.microsoft.com/office/powerpoint/2010/main" val="4166238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783431-96F4-4A9D-8209-4EA740448A31}" type="slidenum">
              <a:rPr lang="en-US"/>
              <a:pPr>
                <a:defRPr/>
              </a:pPr>
              <a:t>‹#›</a:t>
            </a:fld>
            <a:endParaRPr lang="en-US"/>
          </a:p>
        </p:txBody>
      </p:sp>
    </p:spTree>
    <p:extLst>
      <p:ext uri="{BB962C8B-B14F-4D97-AF65-F5344CB8AC3E}">
        <p14:creationId xmlns:p14="http://schemas.microsoft.com/office/powerpoint/2010/main" val="3628297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9E061DC-6444-45F7-9BB5-083D5F38D1C6}" type="slidenum">
              <a:rPr lang="en-US"/>
              <a:pPr>
                <a:defRPr/>
              </a:pPr>
              <a:t>‹#›</a:t>
            </a:fld>
            <a:endParaRPr lang="en-US"/>
          </a:p>
        </p:txBody>
      </p:sp>
    </p:spTree>
    <p:extLst>
      <p:ext uri="{BB962C8B-B14F-4D97-AF65-F5344CB8AC3E}">
        <p14:creationId xmlns:p14="http://schemas.microsoft.com/office/powerpoint/2010/main" val="421993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0F3901C-0523-4568-8642-DE5892B7D66D}" type="slidenum">
              <a:rPr lang="en-US"/>
              <a:pPr>
                <a:defRPr/>
              </a:pPr>
              <a:t>‹#›</a:t>
            </a:fld>
            <a:endParaRPr lang="en-US"/>
          </a:p>
        </p:txBody>
      </p:sp>
    </p:spTree>
    <p:extLst>
      <p:ext uri="{BB962C8B-B14F-4D97-AF65-F5344CB8AC3E}">
        <p14:creationId xmlns:p14="http://schemas.microsoft.com/office/powerpoint/2010/main" val="3110839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2E099A-5382-4FD2-9855-ADDD4F795DCD}" type="slidenum">
              <a:rPr lang="en-US"/>
              <a:pPr>
                <a:defRPr/>
              </a:pPr>
              <a:t>‹#›</a:t>
            </a:fld>
            <a:endParaRPr lang="en-US"/>
          </a:p>
        </p:txBody>
      </p:sp>
    </p:spTree>
    <p:extLst>
      <p:ext uri="{BB962C8B-B14F-4D97-AF65-F5344CB8AC3E}">
        <p14:creationId xmlns:p14="http://schemas.microsoft.com/office/powerpoint/2010/main" val="2358555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7D86B6-79A3-4EE0-ABC1-8F8C1CEF8B97}" type="slidenum">
              <a:rPr lang="en-US"/>
              <a:pPr>
                <a:defRPr/>
              </a:pPr>
              <a:t>‹#›</a:t>
            </a:fld>
            <a:endParaRPr lang="en-US"/>
          </a:p>
        </p:txBody>
      </p:sp>
    </p:spTree>
    <p:extLst>
      <p:ext uri="{BB962C8B-B14F-4D97-AF65-F5344CB8AC3E}">
        <p14:creationId xmlns:p14="http://schemas.microsoft.com/office/powerpoint/2010/main" val="2249218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D36D87-1893-4954-B8BE-24CED8D54FFE}" type="slidenum">
              <a:rPr lang="en-US"/>
              <a:pPr>
                <a:defRPr/>
              </a:pPr>
              <a:t>‹#›</a:t>
            </a:fld>
            <a:endParaRPr lang="en-US"/>
          </a:p>
        </p:txBody>
      </p:sp>
    </p:spTree>
    <p:extLst>
      <p:ext uri="{BB962C8B-B14F-4D97-AF65-F5344CB8AC3E}">
        <p14:creationId xmlns:p14="http://schemas.microsoft.com/office/powerpoint/2010/main" val="11695486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33B7BA9-0D0B-4E0F-84A3-9C6EB93899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9" Type="http://schemas.openxmlformats.org/officeDocument/2006/relationships/hyperlink" Target="http://www.scienceprofonline.com/science-image-libr/sci-image-libr-microscope.html" TargetMode="External"/><Relationship Id="rId10"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sumanasinc.com/webcontent/animations/content/herpessimplex.html" TargetMode="External"/><Relationship Id="rId4" Type="http://schemas.openxmlformats.org/officeDocument/2006/relationships/hyperlink" Target="http://www.scienceprofonline.com/virtual-micro-main.html" TargetMode="External"/><Relationship Id="rId5" Type="http://schemas.openxmlformats.org/officeDocument/2006/relationships/hyperlink" Target="http://www.scienceprofonline.com/" TargetMode="External"/><Relationship Id="rId6" Type="http://schemas.openxmlformats.org/officeDocument/2006/relationships/image" Target="../media/image17.jpeg"/><Relationship Id="rId7" Type="http://schemas.openxmlformats.org/officeDocument/2006/relationships/hyperlink" Target="http://phil.cdc.gov/Phil/home.asp" TargetMode="External"/><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File:Symptoms_of_acute_HIV_infection.png" TargetMode="External"/><Relationship Id="rId4" Type="http://schemas.openxmlformats.org/officeDocument/2006/relationships/image" Target="../media/image18.jpeg"/><Relationship Id="rId5" Type="http://schemas.openxmlformats.org/officeDocument/2006/relationships/hyperlink" Target="http://www.scienceprofonline.org/virtual-micro-main.html" TargetMode="External"/><Relationship Id="rId6" Type="http://schemas.openxmlformats.org/officeDocument/2006/relationships/hyperlink" Target="http://www.scienceprofonline.com/" TargetMode="External"/><Relationship Id="rId7"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hyperlink" Target="http://phil.cdc.gov/" TargetMode="External"/><Relationship Id="rId4" Type="http://schemas.openxmlformats.org/officeDocument/2006/relationships/hyperlink" Target="http://en.wikipedia.org/wiki/File:HIV_gross_cycle_only.png" TargetMode="External"/><Relationship Id="rId5" Type="http://schemas.openxmlformats.org/officeDocument/2006/relationships/hyperlink" Target="http://www.scienceprofonline.org/virtual-micro-main.html" TargetMode="External"/><Relationship Id="rId6" Type="http://schemas.openxmlformats.org/officeDocument/2006/relationships/hyperlink" Target="http://www.scienceprofonline.com/" TargetMode="External"/><Relationship Id="rId7" Type="http://schemas.openxmlformats.org/officeDocument/2006/relationships/hyperlink" Target="http://www.radiolab.org/story/169879-patient-zero/" TargetMode="External"/><Relationship Id="rId8" Type="http://schemas.openxmlformats.org/officeDocument/2006/relationships/image" Target="../media/image20.jpeg"/><Relationship Id="rId9"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hyperlink" Target="http://phil.cdc.gov/" TargetMode="External"/><Relationship Id="rId5" Type="http://schemas.openxmlformats.org/officeDocument/2006/relationships/hyperlink" Target="http://en.wikipedia.org/wiki/File:HIV_gross_cycle_only.png" TargetMode="External"/><Relationship Id="rId6" Type="http://schemas.openxmlformats.org/officeDocument/2006/relationships/hyperlink" Target="http://www.scienceprofonline.org/virtual-micro-main.html" TargetMode="External"/><Relationship Id="rId7" Type="http://schemas.openxmlformats.org/officeDocument/2006/relationships/hyperlink" Target="http://www.scienceprofonline.com/" TargetMode="External"/><Relationship Id="rId8" Type="http://schemas.openxmlformats.org/officeDocument/2006/relationships/hyperlink" Target="http://highered.mcgraw-hill.com/sites/0072495855/student_view0/chapter24/animation__hiv_replication.html" TargetMode="External"/><Relationship Id="rId9"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eg"/><Relationship Id="rId5" Type="http://schemas.openxmlformats.org/officeDocument/2006/relationships/hyperlink" Target="http://phil.cdc.gov/phil/home.asp" TargetMode="External"/><Relationship Id="rId6" Type="http://schemas.openxmlformats.org/officeDocument/2006/relationships/hyperlink" Target="http://en.wikipedia.org/wiki/File:Rhinovirus.PNG" TargetMode="External"/><Relationship Id="rId7" Type="http://schemas.openxmlformats.org/officeDocument/2006/relationships/hyperlink" Target="http://www.scienceprofonline.org/virtual-micro-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hyperlink" Target="http://phil.cdc.gov/phil/home.asp" TargetMode="External"/><Relationship Id="rId4" Type="http://schemas.openxmlformats.org/officeDocument/2006/relationships/hyperlink" Target="http://www.scienceprofonline.org/virtual-micro-main.html" TargetMode="External"/><Relationship Id="rId5" Type="http://schemas.openxmlformats.org/officeDocument/2006/relationships/hyperlink" Target="http://www.scienceprofonline.com/" TargetMode="External"/><Relationship Id="rId6" Type="http://schemas.openxmlformats.org/officeDocument/2006/relationships/image" Target="../media/image25.jpeg"/><Relationship Id="rId7" Type="http://schemas.openxmlformats.org/officeDocument/2006/relationships/image" Target="../media/image26.jpeg"/><Relationship Id="rId8"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hyperlink" Target="http://en.wikipedia.org/wiki/File:Sars-corona.png" TargetMode="External"/><Relationship Id="rId5" Type="http://schemas.openxmlformats.org/officeDocument/2006/relationships/hyperlink" Target="http://www.scienceprofonline.com/virtual-micro-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hyperlink" Target="http://video.nationalgeographic.com/video/science/health-human-body-sci/health/smallpox-sci/" TargetMode="External"/><Relationship Id="rId4" Type="http://schemas.openxmlformats.org/officeDocument/2006/relationships/hyperlink" Target="http://en.wikipedia.org/wiki/File:Child_with_Smallpox_Bangladesh.jpg" TargetMode="External"/><Relationship Id="rId5" Type="http://schemas.openxmlformats.org/officeDocument/2006/relationships/hyperlink" Target="http://en.wikipedia.org/wiki/File:EM_smallpox,_grown_via_tissue,_isolate_by_centrifuge.jpg" TargetMode="External"/><Relationship Id="rId6" Type="http://schemas.openxmlformats.org/officeDocument/2006/relationships/hyperlink" Target="http://en.wikipedia.org/wiki/File:Smallpox_versus_chickenpox_english_plain.svg" TargetMode="External"/><Relationship Id="rId7" Type="http://schemas.openxmlformats.org/officeDocument/2006/relationships/image" Target="../media/image30.jpeg"/><Relationship Id="rId8" Type="http://schemas.openxmlformats.org/officeDocument/2006/relationships/image" Target="../media/image31.jpeg"/><Relationship Id="rId9" Type="http://schemas.openxmlformats.org/officeDocument/2006/relationships/hyperlink" Target="http://www.scienceprofonline.com/virtual-micro-main.html" TargetMode="External"/><Relationship Id="rId10" Type="http://schemas.openxmlformats.org/officeDocument/2006/relationships/hyperlink" Target="http://www.scienceprofonline.com/" TargetMode="External"/><Relationship Id="rId11" Type="http://schemas.openxmlformats.org/officeDocument/2006/relationships/image" Target="../media/image32.jpe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1" Type="http://schemas.openxmlformats.org/officeDocument/2006/relationships/hyperlink" Target="http://www.cdc.gov/vaccines/vpd-vac/hpv/vac-faqs.htm" TargetMode="External"/><Relationship Id="rId12"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scienceprofonline.org/microbiology/what-is-a-virus.html" TargetMode="External"/><Relationship Id="rId4" Type="http://schemas.openxmlformats.org/officeDocument/2006/relationships/hyperlink" Target="http://www.sciencedaily.com/releases/2011/02/110204142257.htm" TargetMode="External"/><Relationship Id="rId5" Type="http://schemas.openxmlformats.org/officeDocument/2006/relationships/hyperlink" Target="http://en.wikipedia.org/wiki/File:Papilloma_Virus_(HPV)_EM.jpg" TargetMode="External"/><Relationship Id="rId6" Type="http://schemas.openxmlformats.org/officeDocument/2006/relationships/hyperlink" Target="http://www.scienceprofonline.org/virtual-micro-main.html" TargetMode="External"/><Relationship Id="rId7" Type="http://schemas.openxmlformats.org/officeDocument/2006/relationships/hyperlink" Target="http://www.scienceprofonline.com/" TargetMode="External"/><Relationship Id="rId8" Type="http://schemas.openxmlformats.org/officeDocument/2006/relationships/image" Target="../media/image33.jpg"/><Relationship Id="rId9" Type="http://schemas.openxmlformats.org/officeDocument/2006/relationships/hyperlink" Target="http://highered.mcgraw-hill.com/sites/0072495855/student_view0/chapter24/animation__hiv_replication.html" TargetMode="External"/><Relationship Id="rId10" Type="http://schemas.openxmlformats.org/officeDocument/2006/relationships/hyperlink" Target="http://www.cbsnews.com/video/watch/?id=50148219n" TargetMode="External"/></Relationships>
</file>

<file path=ppt/slides/_rels/slide19.xml.rels><?xml version="1.0" encoding="UTF-8" standalone="yes"?>
<Relationships xmlns="http://schemas.openxmlformats.org/package/2006/relationships"><Relationship Id="rId11" Type="http://schemas.openxmlformats.org/officeDocument/2006/relationships/image" Target="../media/image38.jpeg"/><Relationship Id="rId12" Type="http://schemas.openxmlformats.org/officeDocument/2006/relationships/hyperlink" Target="https://www.youtube.com/watch?v=XSOjy906MuQ" TargetMode="External"/><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35.jpg"/><Relationship Id="rId4" Type="http://schemas.openxmlformats.org/officeDocument/2006/relationships/hyperlink" Target="https://www.youtube.com/watch?v=0gF8bCE4wqA"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7" Type="http://schemas.openxmlformats.org/officeDocument/2006/relationships/image" Target="../media/image36.jpg"/><Relationship Id="rId8" Type="http://schemas.openxmlformats.org/officeDocument/2006/relationships/hyperlink" Target="http://en.wikipedia.org/wiki/HeLa%23mediaviewer/File:HeLa-IV.jpg" TargetMode="External"/><Relationship Id="rId9" Type="http://schemas.openxmlformats.org/officeDocument/2006/relationships/hyperlink" Target="http://commons.wikimedia.org/wiki/File:HeLa-I.jpg" TargetMode="External"/><Relationship Id="rId10"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hyperlink" Target="http://phil.cdc.gov/" TargetMode="External"/><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hyperlink" Target="http://www.scienceprofonline.org/virtual-micro-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hyperlink" Target="http://highered.mcgraw-hill.com/sites/0072495855/student_view0/chapter24/animation__hiv_replication.html" TargetMode="External"/><Relationship Id="rId12" Type="http://schemas.openxmlformats.org/officeDocument/2006/relationships/hyperlink" Target="http://highered.mcgraw-hill.com/sites/0072556781/student_view0/chapter17/animation_quiz_1.html"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scienceprofonline.org/microbiology/what-is-bacteriophage-virus.html" TargetMode="External"/><Relationship Id="rId4" Type="http://schemas.openxmlformats.org/officeDocument/2006/relationships/hyperlink" Target="https://www.ncbi.nlm.nih.gov/pmc/articles/PMC1168693/" TargetMode="External"/><Relationship Id="rId5" Type="http://schemas.openxmlformats.org/officeDocument/2006/relationships/hyperlink" Target="http://en.wikipedia.org/wiki/File:Tevenphage.svg" TargetMode="External"/><Relationship Id="rId6" Type="http://schemas.openxmlformats.org/officeDocument/2006/relationships/hyperlink" Target="http://en.wikipedia.org/wiki/File:Bacillus_anthracis_Lyse.jpg" TargetMode="External"/><Relationship Id="rId7" Type="http://schemas.openxmlformats.org/officeDocument/2006/relationships/hyperlink" Target="http://www.scienceprofonline.org/virtual-micro-main.html" TargetMode="External"/><Relationship Id="rId8" Type="http://schemas.openxmlformats.org/officeDocument/2006/relationships/hyperlink" Target="http://www.scienceprofonline.com/" TargetMode="External"/><Relationship Id="rId9" Type="http://schemas.openxmlformats.org/officeDocument/2006/relationships/image" Target="../media/image39.jpeg"/><Relationship Id="rId10"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hyperlink" Target="http://www.scienceprofonline.org/microbiology/what-is-bacteriophage-virus.html" TargetMode="External"/><Relationship Id="rId4" Type="http://schemas.openxmlformats.org/officeDocument/2006/relationships/hyperlink" Target="http://www.scienceprofonline.org/microbiology/what-is-a-virus.html" TargetMode="External"/><Relationship Id="rId5" Type="http://schemas.openxmlformats.org/officeDocument/2006/relationships/image" Target="../media/image41.jpeg"/><Relationship Id="rId6" Type="http://schemas.openxmlformats.org/officeDocument/2006/relationships/hyperlink" Target="http://commons.wikimedia.org/wiki/File:Phage2.JPG" TargetMode="External"/><Relationship Id="rId7" Type="http://schemas.openxmlformats.org/officeDocument/2006/relationships/image" Target="../media/image42.jpeg"/><Relationship Id="rId8" Type="http://schemas.openxmlformats.org/officeDocument/2006/relationships/hyperlink" Target="http://www.scienceprofonline.org/virtual-micro-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hyperlink" Target="http://www.scienceprofonline.org/chemistry/nucleotides-nucleic-acids-atp-rna-dna.html" TargetMode="External"/><Relationship Id="rId4" Type="http://schemas.openxmlformats.org/officeDocument/2006/relationships/hyperlink" Target="http://en.wikipedia.org/wiki/File:ADN_animation.gif" TargetMode="External"/><Relationship Id="rId5" Type="http://schemas.openxmlformats.org/officeDocument/2006/relationships/image" Target="../media/image43.gif"/><Relationship Id="rId6" Type="http://schemas.openxmlformats.org/officeDocument/2006/relationships/hyperlink" Target="http://www.scienceprofonline.org/virtual-micro-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hyperlink" Target="http://www.scienceprofonline.org/virtual-micro-main.html" TargetMode="External"/><Relationship Id="rId4"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1" Type="http://schemas.openxmlformats.org/officeDocument/2006/relationships/image" Target="../media/image44.wmf"/><Relationship Id="rId12" Type="http://schemas.openxmlformats.org/officeDocument/2006/relationships/hyperlink" Target="http://www.scienceprofonline.org/virtual-micro-main.html"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www.scienceprofonline.com/vmc/virus-types-main.html" TargetMode="External"/><Relationship Id="rId4" Type="http://schemas.openxmlformats.org/officeDocument/2006/relationships/hyperlink" Target="http://www.scienceprofonline.com/" TargetMode="External"/><Relationship Id="rId5" Type="http://schemas.openxmlformats.org/officeDocument/2006/relationships/hyperlink" Target="http://highered.mcgraw-hill.com/sites/0072495855/student_view0/chapter24/animation__hiv_replication.html" TargetMode="External"/><Relationship Id="rId6" Type="http://schemas.openxmlformats.org/officeDocument/2006/relationships/hyperlink" Target="http://www.miniclip.com/games/sneeze/en/" TargetMode="External"/><Relationship Id="rId7" Type="http://schemas.openxmlformats.org/officeDocument/2006/relationships/hyperlink" Target="http://www.addictinggames.com/strategy-games/pandemic2.jsp" TargetMode="External"/><Relationship Id="rId8" Type="http://schemas.openxmlformats.org/officeDocument/2006/relationships/hyperlink" Target="http://www.sonypictures.com/homevideo/quarantine/" TargetMode="External"/><Relationship Id="rId9" Type="http://schemas.openxmlformats.org/officeDocument/2006/relationships/hyperlink" Target="http://tami-port.suite101.com/comparison-of-cold-and-flu-symptoms-a165640" TargetMode="External"/><Relationship Id="rId10" Type="http://schemas.openxmlformats.org/officeDocument/2006/relationships/hyperlink" Target="http://www.youtube.com/watch?v=y2DK3UO4_UQ&amp;feature=related"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scienceprofonline.org/virtual-micro-main.html" TargetMode="External"/><Relationship Id="rId4" Type="http://schemas.openxmlformats.org/officeDocument/2006/relationships/hyperlink" Target="http://www.scienceprofonline.com/" TargetMode="External"/><Relationship Id="rId5" Type="http://schemas.openxmlformats.org/officeDocument/2006/relationships/hyperlink" Target="http://www.giantmicrobes.com/us/products/hiv.html" TargetMode="External"/><Relationship Id="rId6" Type="http://schemas.openxmlformats.org/officeDocument/2006/relationships/hyperlink" Target="http://commons.wikimedia.org/wiki/File:Average_prokaryote_cell-_unlabled.svg" TargetMode="External"/><Relationship Id="rId7" Type="http://schemas.openxmlformats.org/officeDocument/2006/relationships/image" Target="../media/image45.jpeg"/><Relationship Id="rId8" Type="http://schemas.openxmlformats.org/officeDocument/2006/relationships/image" Target="../media/image46.png"/><Relationship Id="rId9" Type="http://schemas.openxmlformats.org/officeDocument/2006/relationships/image" Target="../media/image47.jpe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hyperlink" Target="http://www.scienceprofonline.com/chemistry/nucleotides-nucleic-acids-atp-rna-dna.html" TargetMode="External"/><Relationship Id="rId4" Type="http://schemas.openxmlformats.org/officeDocument/2006/relationships/hyperlink" Target="http://www.scienceprofonline.org/microbiology/what-is-bacteriophage-virus.html" TargetMode="External"/><Relationship Id="rId5" Type="http://schemas.openxmlformats.org/officeDocument/2006/relationships/hyperlink" Target="http://www.scienceprofonline.org/microbiology/what-is-a-virus.html" TargetMode="External"/><Relationship Id="rId6" Type="http://schemas.openxmlformats.org/officeDocument/2006/relationships/hyperlink" Target="http://en.wikipedia.org/wiki/File:Virus-types.png" TargetMode="External"/><Relationship Id="rId7" Type="http://schemas.openxmlformats.org/officeDocument/2006/relationships/hyperlink" Target="http://www.scienceprofonline.org/virtual-micro-main.html" TargetMode="External"/><Relationship Id="rId8" Type="http://schemas.openxmlformats.org/officeDocument/2006/relationships/hyperlink" Target="http://www.scienceprofonline.com/" TargetMode="External"/><Relationship Id="rId9" Type="http://schemas.openxmlformats.org/officeDocument/2006/relationships/image" Target="../media/image4.jpe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scienceprofonline.com/microbiology/what-is-a-virus.html" TargetMode="External"/><Relationship Id="rId4" Type="http://schemas.openxmlformats.org/officeDocument/2006/relationships/hyperlink" Target="http://www.flu.gov/about_the_flu/virus_changes/index.html" TargetMode="External"/><Relationship Id="rId5" Type="http://schemas.openxmlformats.org/officeDocument/2006/relationships/hyperlink" Target="http://en.wikipedia.org/wiki/File:PD_Diagram_of_swine_flu_symptoms_EN.svg" TargetMode="External"/><Relationship Id="rId6" Type="http://schemas.openxmlformats.org/officeDocument/2006/relationships/hyperlink" Target="http://commons.wikimedia.org/wiki/File:H1N1_influenza_virus.jpg" TargetMode="External"/><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hyperlink" Target="http://www.scienceprofonline.org/virtual-micro-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scienceprofonline.org/virtual-micro-main.html" TargetMode="External"/><Relationship Id="rId3" Type="http://schemas.openxmlformats.org/officeDocument/2006/relationships/hyperlink" Target="http://www.scienceprofonline.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Ebola_virus_disease%23mediaviewer/File:Symptoms_of_ebola.png" TargetMode="External"/><Relationship Id="rId4" Type="http://schemas.openxmlformats.org/officeDocument/2006/relationships/hyperlink" Target="http://www.scienceprofonline.org/virtual-micro-main.html" TargetMode="External"/><Relationship Id="rId5" Type="http://schemas.openxmlformats.org/officeDocument/2006/relationships/hyperlink" Target="http://www.scienceprofonline.com/" TargetMode="External"/><Relationship Id="rId6" Type="http://schemas.openxmlformats.org/officeDocument/2006/relationships/image" Target="../media/image7.png"/><Relationship Id="rId7" Type="http://schemas.openxmlformats.org/officeDocument/2006/relationships/image" Target="../media/image8.jp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hyperlink" Target="http://commons.wikimedia.org/wiki/File:Ebola_virus_virion.jpg" TargetMode="External"/><Relationship Id="rId5" Type="http://schemas.openxmlformats.org/officeDocument/2006/relationships/hyperlink" Target="http://www.scienceprofonline.org/virtual-micro-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hyperlink" Target="kidney%20epithelial%20cells%20extracted%20from%20an%20African%20green%20monkey" TargetMode="External"/><Relationship Id="rId4" Type="http://schemas.openxmlformats.org/officeDocument/2006/relationships/hyperlink" Target="http://www.cdc.gov/vhf/ebola/pdf/west-africa-outbreak-infographic.pdf" TargetMode="External"/><Relationship Id="rId5" Type="http://schemas.openxmlformats.org/officeDocument/2006/relationships/hyperlink" Target="http://en.wikipedia.org/wiki/Positive_pressure_personnel_suit%23mediaviewer/File:Biosafety_level_4_hazmat_suit.jpg" TargetMode="External"/><Relationship Id="rId6" Type="http://schemas.openxmlformats.org/officeDocument/2006/relationships/hyperlink" Target="http://www.scienceprofonline.org/virtual-micro-main.html" TargetMode="External"/><Relationship Id="rId7" Type="http://schemas.openxmlformats.org/officeDocument/2006/relationships/hyperlink" Target="http://www.scienceprofonline.com/" TargetMode="External"/><Relationship Id="rId8" Type="http://schemas.openxmlformats.org/officeDocument/2006/relationships/image" Target="../media/image11.jpg"/><Relationship Id="rId9" Type="http://schemas.openxmlformats.org/officeDocument/2006/relationships/image" Target="../media/image12.jpg"/><Relationship Id="rId10" Type="http://schemas.openxmlformats.org/officeDocument/2006/relationships/image" Target="../media/image13.jpg"/><Relationship Id="rId11" Type="http://schemas.openxmlformats.org/officeDocument/2006/relationships/image" Target="../media/image14.jp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hyperlink" Target="http://phil.cdc.gov/Phil/home.asp" TargetMode="External"/><Relationship Id="rId7" Type="http://schemas.openxmlformats.org/officeDocument/2006/relationships/hyperlink" Target="http://en.wikipedia.org/wiki/File:Mitch_Hedberg.PNG" TargetMode="External"/><Relationship Id="rId8" Type="http://schemas.openxmlformats.org/officeDocument/2006/relationships/hyperlink" Target="http://commons.wikimedia.org/wiki/File:H1N1_influenza_virus.jpg" TargetMode="External"/><Relationship Id="rId9" Type="http://schemas.openxmlformats.org/officeDocument/2006/relationships/hyperlink" Target="http://www.scienceprofonline.org/virtual-micro-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181225" cy="137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1430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solidFill>
                  <a:schemeClr val="tx2"/>
                </a:solidFill>
                <a:latin typeface="Comic Sans MS" pitchFamily="66" charset="0"/>
              </a:rPr>
              <a:t>About </a:t>
            </a:r>
            <a:r>
              <a:rPr lang="en-US" sz="2800" b="1">
                <a:solidFill>
                  <a:schemeClr val="tx2"/>
                </a:solidFill>
                <a:latin typeface="Comic Sans MS" pitchFamily="66" charset="0"/>
                <a:hlinkClick r:id="rId4"/>
              </a:rPr>
              <a:t>Science Prof Online</a:t>
            </a:r>
            <a:r>
              <a:rPr lang="en-US" sz="2800" b="1">
                <a:solidFill>
                  <a:schemeClr val="tx2"/>
                </a:solidFill>
                <a:latin typeface="Comic Sans MS" pitchFamily="66" charset="0"/>
              </a:rPr>
              <a:t> </a:t>
            </a:r>
          </a:p>
          <a:p>
            <a:pPr algn="ctr"/>
            <a:r>
              <a:rPr lang="en-US" sz="2800" b="1">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619150"/>
            <a:ext cx="9036050" cy="3825674"/>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80000"/>
              </a:lnSpc>
              <a:spcBef>
                <a:spcPct val="20000"/>
              </a:spcBef>
              <a:buFontTx/>
              <a:buChar char="•"/>
            </a:pPr>
            <a:r>
              <a:rPr lang="en-US" sz="1400" b="0" dirty="0">
                <a:latin typeface="Comic Sans MS" pitchFamily="66" charset="0"/>
              </a:rPr>
              <a:t> </a:t>
            </a:r>
            <a:r>
              <a:rPr lang="en-US" sz="1200" b="0" dirty="0">
                <a:latin typeface="Comic Sans MS"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algn="l">
              <a:lnSpc>
                <a:spcPct val="80000"/>
              </a:lnSpc>
              <a:spcBef>
                <a:spcPct val="20000"/>
              </a:spcBef>
              <a:buFontTx/>
              <a:buChar char="•"/>
            </a:pPr>
            <a:endParaRPr lang="en-US" sz="1200" b="0" dirty="0">
              <a:latin typeface="Comic Sans MS" pitchFamily="66" charset="0"/>
            </a:endParaRPr>
          </a:p>
          <a:p>
            <a:pPr algn="l">
              <a:lnSpc>
                <a:spcPct val="80000"/>
              </a:lnSpc>
              <a:spcBef>
                <a:spcPct val="20000"/>
              </a:spcBef>
              <a:buFontTx/>
              <a:buChar char="•"/>
            </a:pPr>
            <a:r>
              <a:rPr lang="en-US" sz="1200" b="0" dirty="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a:t>
            </a:r>
            <a:r>
              <a:rPr lang="en-US" sz="1200" b="0" dirty="0" err="1">
                <a:latin typeface="Comic Sans MS" pitchFamily="66" charset="0"/>
              </a:rPr>
              <a:t>ScienceProfSPO</a:t>
            </a:r>
            <a:r>
              <a:rPr lang="en-US" sz="1200" b="0" dirty="0">
                <a:latin typeface="Comic Sans MS" pitchFamily="66" charset="0"/>
              </a:rPr>
              <a:t>) for updates.</a:t>
            </a:r>
          </a:p>
          <a:p>
            <a:pPr algn="l">
              <a:lnSpc>
                <a:spcPct val="80000"/>
              </a:lnSpc>
              <a:spcBef>
                <a:spcPct val="20000"/>
              </a:spcBef>
              <a:buFontTx/>
              <a:buChar char="•"/>
            </a:pPr>
            <a:endParaRPr lang="en-US" sz="1200" b="0" dirty="0">
              <a:latin typeface="Comic Sans MS" pitchFamily="66" charset="0"/>
            </a:endParaRPr>
          </a:p>
          <a:p>
            <a:pPr algn="l">
              <a:lnSpc>
                <a:spcPct val="80000"/>
              </a:lnSpc>
              <a:spcBef>
                <a:spcPct val="20000"/>
              </a:spcBef>
              <a:buFontTx/>
              <a:buChar char="•"/>
            </a:pPr>
            <a:r>
              <a:rPr lang="en-US" sz="1200" b="0" dirty="0">
                <a:latin typeface="Comic Sans MS" pitchFamily="66" charset="0"/>
              </a:rPr>
              <a:t> Many SPO PowerPoints are available in a variety of formats, such as fully editable PowerPoint </a:t>
            </a:r>
            <a:r>
              <a:rPr lang="en-US" sz="1200" b="0" dirty="0" smtClean="0">
                <a:latin typeface="Comic Sans MS" pitchFamily="66" charset="0"/>
              </a:rPr>
              <a:t>files (.</a:t>
            </a:r>
            <a:r>
              <a:rPr lang="en-US" sz="1200" b="0" dirty="0" err="1" smtClean="0">
                <a:latin typeface="Comic Sans MS" pitchFamily="66" charset="0"/>
              </a:rPr>
              <a:t>ppt</a:t>
            </a:r>
            <a:r>
              <a:rPr lang="en-US" sz="1200" b="0" dirty="0" smtClean="0">
                <a:latin typeface="Comic Sans MS" pitchFamily="66" charset="0"/>
              </a:rPr>
              <a:t>), </a:t>
            </a:r>
            <a:r>
              <a:rPr lang="en-US" sz="1200" b="0" dirty="0">
                <a:latin typeface="Comic Sans MS" pitchFamily="66" charset="0"/>
              </a:rPr>
              <a:t>as well as </a:t>
            </a:r>
            <a:r>
              <a:rPr lang="en-US" sz="1200" b="0" dirty="0" err="1">
                <a:latin typeface="Comic Sans MS" pitchFamily="66" charset="0"/>
              </a:rPr>
              <a:t>uneditable</a:t>
            </a:r>
            <a:r>
              <a:rPr lang="en-US" sz="1200" b="0" dirty="0">
                <a:latin typeface="Comic Sans MS" pitchFamily="66" charset="0"/>
              </a:rPr>
              <a:t> versions in smaller file sizes, such as PowerPoint </a:t>
            </a:r>
            <a:r>
              <a:rPr lang="en-US" sz="1200" b="0" dirty="0" smtClean="0">
                <a:latin typeface="Comic Sans MS" pitchFamily="66" charset="0"/>
              </a:rPr>
              <a:t>Shows (.</a:t>
            </a:r>
            <a:r>
              <a:rPr lang="en-US" sz="1200" b="0" dirty="0" err="1" smtClean="0">
                <a:latin typeface="Comic Sans MS" pitchFamily="66" charset="0"/>
              </a:rPr>
              <a:t>pps</a:t>
            </a:r>
            <a:r>
              <a:rPr lang="en-US" sz="1200" b="0" dirty="0" smtClean="0">
                <a:latin typeface="Comic Sans MS" pitchFamily="66" charset="0"/>
              </a:rPr>
              <a:t>)  </a:t>
            </a:r>
            <a:r>
              <a:rPr lang="en-US" sz="1200" b="0" dirty="0">
                <a:latin typeface="Comic Sans MS" pitchFamily="66" charset="0"/>
              </a:rPr>
              <a:t>and Portable Document Format (.pdf), for ease of printing</a:t>
            </a:r>
            <a:r>
              <a:rPr lang="en-US" sz="1200" b="0" dirty="0" smtClean="0">
                <a:latin typeface="Comic Sans MS" pitchFamily="66" charset="0"/>
              </a:rPr>
              <a:t>. The font “Jokerman” is used frequently in titles. It has a microbiology feel to it. If you do not have this font, some titles may appear odd, oversized and off-center. Find free downloads of Jokerman by Googling “download </a:t>
            </a:r>
            <a:r>
              <a:rPr lang="en-US" sz="1200" b="0" dirty="0" err="1" smtClean="0">
                <a:latin typeface="Comic Sans MS" pitchFamily="66" charset="0"/>
              </a:rPr>
              <a:t>jokerman</a:t>
            </a:r>
            <a:r>
              <a:rPr lang="en-US" sz="1200" b="0" dirty="0" smtClean="0">
                <a:latin typeface="Comic Sans MS" pitchFamily="66" charset="0"/>
              </a:rPr>
              <a:t> font </a:t>
            </a:r>
            <a:r>
              <a:rPr lang="en-US" sz="1200" b="0" dirty="0" err="1" smtClean="0">
                <a:latin typeface="Comic Sans MS" pitchFamily="66" charset="0"/>
              </a:rPr>
              <a:t>microsoft</a:t>
            </a:r>
            <a:r>
              <a:rPr lang="en-US" sz="1200" b="0" dirty="0" smtClean="0">
                <a:latin typeface="Comic Sans MS" pitchFamily="66" charset="0"/>
              </a:rPr>
              <a:t>”.</a:t>
            </a:r>
            <a:endParaRPr lang="en-US" sz="1200" b="0" dirty="0">
              <a:latin typeface="Comic Sans MS" pitchFamily="66" charset="0"/>
            </a:endParaRPr>
          </a:p>
          <a:p>
            <a:pPr algn="l">
              <a:lnSpc>
                <a:spcPct val="80000"/>
              </a:lnSpc>
              <a:spcBef>
                <a:spcPct val="20000"/>
              </a:spcBef>
              <a:buFontTx/>
              <a:buChar char="•"/>
            </a:pPr>
            <a:endParaRPr lang="en-US" sz="1200" b="0" dirty="0">
              <a:latin typeface="Comic Sans MS" pitchFamily="66" charset="0"/>
            </a:endParaRPr>
          </a:p>
          <a:p>
            <a:pPr algn="l">
              <a:lnSpc>
                <a:spcPct val="80000"/>
              </a:lnSpc>
              <a:spcBef>
                <a:spcPct val="20000"/>
              </a:spcBef>
              <a:buFontTx/>
              <a:buChar char="•"/>
            </a:pPr>
            <a:r>
              <a:rPr lang="en-US" sz="1200" b="0" dirty="0">
                <a:latin typeface="Comic Sans MS" pitchFamily="66" charset="0"/>
              </a:rPr>
              <a:t> Images used on this resource, and on the SPO website are, wherever possible, credited and linked to their source. Any words underlined and appearing in blue are links that can be clicked on for more information. </a:t>
            </a:r>
            <a:r>
              <a:rPr lang="en-US" sz="1200" b="0" dirty="0" smtClean="0">
                <a:latin typeface="Comic Sans MS" pitchFamily="66" charset="0"/>
              </a:rPr>
              <a:t>PPT files </a:t>
            </a:r>
            <a:r>
              <a:rPr lang="en-US" sz="1200" b="0" dirty="0">
                <a:latin typeface="Comic Sans MS" pitchFamily="66" charset="0"/>
              </a:rPr>
              <a:t>must be viewed in </a:t>
            </a:r>
            <a:r>
              <a:rPr lang="en-US" sz="1200" b="0" i="1" dirty="0">
                <a:latin typeface="Comic Sans MS" pitchFamily="66" charset="0"/>
              </a:rPr>
              <a:t>slide show mode </a:t>
            </a:r>
            <a:r>
              <a:rPr lang="en-US" sz="1200" b="0" dirty="0">
                <a:latin typeface="Comic Sans MS" pitchFamily="66" charset="0"/>
              </a:rPr>
              <a:t>to use the hyperlinks directly.</a:t>
            </a:r>
          </a:p>
          <a:p>
            <a:pPr algn="l">
              <a:lnSpc>
                <a:spcPct val="80000"/>
              </a:lnSpc>
              <a:spcBef>
                <a:spcPct val="20000"/>
              </a:spcBef>
            </a:pPr>
            <a:endParaRPr lang="en-US" sz="1200" b="0" dirty="0">
              <a:latin typeface="Comic Sans MS" pitchFamily="66" charset="0"/>
            </a:endParaRPr>
          </a:p>
          <a:p>
            <a:pPr algn="l">
              <a:lnSpc>
                <a:spcPct val="80000"/>
              </a:lnSpc>
              <a:spcBef>
                <a:spcPct val="20000"/>
              </a:spcBef>
              <a:buFontTx/>
              <a:buChar char="•"/>
            </a:pPr>
            <a:r>
              <a:rPr lang="en-US" sz="1200" b="0" dirty="0">
                <a:latin typeface="Comic Sans MS" pitchFamily="66" charset="0"/>
              </a:rPr>
              <a:t> Several helpful links to fun and interactive learning tools are included throughout the PPT and on the Smart Links slide, near the end of each presentation. You must be in </a:t>
            </a:r>
            <a:r>
              <a:rPr lang="en-US" sz="1200" b="0" i="1" dirty="0">
                <a:latin typeface="Comic Sans MS" pitchFamily="66" charset="0"/>
              </a:rPr>
              <a:t>slide show mode </a:t>
            </a:r>
            <a:r>
              <a:rPr lang="en-US" sz="1200" b="0" dirty="0">
                <a:latin typeface="Comic Sans MS" pitchFamily="66" charset="0"/>
              </a:rPr>
              <a:t>to utilize hyperlinks and animations.</a:t>
            </a:r>
          </a:p>
          <a:p>
            <a:pPr algn="l">
              <a:lnSpc>
                <a:spcPct val="80000"/>
              </a:lnSpc>
              <a:spcBef>
                <a:spcPct val="20000"/>
              </a:spcBef>
            </a:pPr>
            <a:r>
              <a:rPr lang="en-US" sz="1200" b="0" dirty="0">
                <a:latin typeface="Comic Sans MS" pitchFamily="66" charset="0"/>
              </a:rPr>
              <a:t>	</a:t>
            </a:r>
          </a:p>
          <a:p>
            <a:pPr algn="l">
              <a:lnSpc>
                <a:spcPct val="80000"/>
              </a:lnSpc>
              <a:spcBef>
                <a:spcPct val="20000"/>
              </a:spcBef>
              <a:buFontTx/>
              <a:buChar char="•"/>
            </a:pPr>
            <a:r>
              <a:rPr lang="en-US" sz="1200" b="0" dirty="0">
                <a:latin typeface="Comic Sans MS" pitchFamily="66" charset="0"/>
              </a:rPr>
              <a:t>This digital resource is licensed under Creative Commons </a:t>
            </a:r>
            <a:r>
              <a:rPr lang="en-US" sz="1100" b="0" dirty="0">
                <a:latin typeface="Comic Sans MS" pitchFamily="66" charset="0"/>
              </a:rPr>
              <a:t>Attribution-</a:t>
            </a:r>
            <a:r>
              <a:rPr lang="en-US" sz="1100" b="0" dirty="0" err="1">
                <a:latin typeface="Comic Sans MS" pitchFamily="66" charset="0"/>
              </a:rPr>
              <a:t>ShareAlike</a:t>
            </a:r>
            <a:r>
              <a:rPr lang="en-US" sz="1100" b="0" dirty="0">
                <a:latin typeface="Comic Sans MS" pitchFamily="66" charset="0"/>
              </a:rPr>
              <a:t> 3.0:</a:t>
            </a:r>
          </a:p>
          <a:p>
            <a:pPr algn="l">
              <a:lnSpc>
                <a:spcPct val="80000"/>
              </a:lnSpc>
              <a:spcBef>
                <a:spcPct val="20000"/>
              </a:spcBef>
            </a:pPr>
            <a:r>
              <a:rPr lang="en-US" sz="1100" b="0" dirty="0">
                <a:latin typeface="Comic Sans MS" pitchFamily="66" charset="0"/>
              </a:rPr>
              <a:t>  </a:t>
            </a:r>
            <a:r>
              <a:rPr lang="en-US" sz="1100" b="0" dirty="0">
                <a:latin typeface="Comic Sans MS" pitchFamily="66" charset="0"/>
                <a:hlinkClick r:id="rId5"/>
              </a:rPr>
              <a:t>http://creativecommons.org/licenses/by-sa/3.0/</a:t>
            </a:r>
            <a:r>
              <a:rPr lang="en-US" sz="1100" b="0" dirty="0">
                <a:latin typeface="Comic Sans MS" pitchFamily="66" charset="0"/>
              </a:rPr>
              <a:t>	                 </a:t>
            </a:r>
            <a:endParaRPr lang="en-US" sz="1200" b="0" dirty="0">
              <a:latin typeface="Comic Sans MS" pitchFamily="66" charset="0"/>
            </a:endParaRPr>
          </a:p>
        </p:txBody>
      </p:sp>
      <p:sp>
        <p:nvSpPr>
          <p:cNvPr id="2053" name="Text Box 5"/>
          <p:cNvSpPr txBox="1">
            <a:spLocks noChangeArrowheads="1"/>
          </p:cNvSpPr>
          <p:nvPr/>
        </p:nvSpPr>
        <p:spPr bwMode="auto">
          <a:xfrm>
            <a:off x="107950" y="5570337"/>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lnSpc>
                <a:spcPct val="80000"/>
              </a:lnSpc>
              <a:spcBef>
                <a:spcPct val="20000"/>
              </a:spcBef>
            </a:pPr>
            <a:r>
              <a:rPr lang="en-US" sz="1200" b="0" dirty="0">
                <a:latin typeface="Comic Sans MS" pitchFamily="66" charset="0"/>
                <a:cs typeface="Arial" pitchFamily="34" charset="0"/>
              </a:rPr>
              <a:t>Alicia </a:t>
            </a:r>
            <a:r>
              <a:rPr lang="en-US" sz="1200" b="0" dirty="0" err="1">
                <a:latin typeface="Comic Sans MS" pitchFamily="66" charset="0"/>
                <a:cs typeface="Arial" pitchFamily="34" charset="0"/>
              </a:rPr>
              <a:t>Cepaitis</a:t>
            </a:r>
            <a:r>
              <a:rPr lang="en-US" sz="1200" b="0" dirty="0">
                <a:latin typeface="Comic Sans MS" pitchFamily="66" charset="0"/>
                <a:cs typeface="Arial" pitchFamily="34" charset="0"/>
              </a:rPr>
              <a:t>, MS</a:t>
            </a:r>
          </a:p>
          <a:p>
            <a:pPr eaLnBrk="1" hangingPunct="1">
              <a:lnSpc>
                <a:spcPct val="80000"/>
              </a:lnSpc>
              <a:spcBef>
                <a:spcPct val="20000"/>
              </a:spcBef>
            </a:pPr>
            <a:r>
              <a:rPr lang="en-US" sz="1200" b="0" dirty="0">
                <a:latin typeface="Comic Sans MS" pitchFamily="66" charset="0"/>
                <a:cs typeface="Arial" pitchFamily="34" charset="0"/>
              </a:rPr>
              <a:t>Chief Creative Nerd</a:t>
            </a:r>
          </a:p>
          <a:p>
            <a:pPr eaLnBrk="1" hangingPunct="1">
              <a:lnSpc>
                <a:spcPct val="80000"/>
              </a:lnSpc>
              <a:spcBef>
                <a:spcPct val="20000"/>
              </a:spcBef>
            </a:pPr>
            <a:r>
              <a:rPr lang="en-US" sz="1200" b="0" dirty="0">
                <a:latin typeface="Comic Sans MS" pitchFamily="66" charset="0"/>
                <a:cs typeface="Arial" pitchFamily="34" charset="0"/>
              </a:rPr>
              <a:t>Science Prof Online</a:t>
            </a:r>
          </a:p>
          <a:p>
            <a:pPr eaLnBrk="1" hangingPunct="1">
              <a:lnSpc>
                <a:spcPct val="80000"/>
              </a:lnSpc>
              <a:spcBef>
                <a:spcPct val="20000"/>
              </a:spcBef>
            </a:pPr>
            <a:r>
              <a:rPr lang="en-US" sz="1200" b="0" dirty="0">
                <a:latin typeface="Comic Sans MS" pitchFamily="66" charset="0"/>
                <a:cs typeface="Arial" pitchFamily="34" charset="0"/>
              </a:rPr>
              <a:t>Online Education Resources, LLC</a:t>
            </a:r>
          </a:p>
          <a:p>
            <a:pPr eaLnBrk="1" hangingPunct="1">
              <a:lnSpc>
                <a:spcPct val="80000"/>
              </a:lnSpc>
              <a:spcBef>
                <a:spcPct val="20000"/>
              </a:spcBef>
            </a:pPr>
            <a:r>
              <a:rPr lang="en-US" sz="1200" b="0" dirty="0">
                <a:latin typeface="Comic Sans MS" pitchFamily="66" charset="0"/>
                <a:cs typeface="Arial" pitchFamily="34" charset="0"/>
                <a:hlinkClick r:id="rId6"/>
              </a:rPr>
              <a:t>alicia@scienceprofonline.com</a:t>
            </a:r>
            <a:endParaRPr lang="en-US" sz="1200" b="0" dirty="0">
              <a:latin typeface="Comic Sans MS" pitchFamily="66" charset="0"/>
              <a:cs typeface="Arial" pitchFamily="34" charset="0"/>
            </a:endParaRPr>
          </a:p>
        </p:txBody>
      </p:sp>
      <p:sp>
        <p:nvSpPr>
          <p:cNvPr id="2054" name="Rectangle 6"/>
          <p:cNvSpPr>
            <a:spLocks noChangeArrowheads="1"/>
          </p:cNvSpPr>
          <p:nvPr/>
        </p:nvSpPr>
        <p:spPr bwMode="auto">
          <a:xfrm>
            <a:off x="0"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0">
                <a:latin typeface="Comic Sans MS" pitchFamily="66" charset="0"/>
              </a:rPr>
              <a:t>From the </a:t>
            </a:r>
            <a:r>
              <a:rPr lang="en-US" sz="1000" b="0">
                <a:latin typeface="Comic Sans MS" pitchFamily="66" charset="0"/>
                <a:hlinkClick r:id="rId7"/>
              </a:rPr>
              <a:t>Virtual Microbiology Classroom </a:t>
            </a:r>
            <a:r>
              <a:rPr lang="en-US" sz="1000" b="0">
                <a:latin typeface="Comic Sans MS" pitchFamily="66" charset="0"/>
              </a:rPr>
              <a:t>on </a:t>
            </a:r>
            <a:r>
              <a:rPr lang="en-US" sz="1000" b="0">
                <a:latin typeface="Comic Sans MS" pitchFamily="66" charset="0"/>
                <a:hlinkClick r:id="rId8"/>
              </a:rPr>
              <a:t>ScienceProfOnline.com</a:t>
            </a:r>
            <a:endParaRPr lang="en-US" sz="1000" b="0">
              <a:latin typeface="Comic Sans MS" pitchFamily="66" charset="0"/>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n-US" sz="1000" b="0" dirty="0">
                <a:latin typeface="Comic Sans MS" pitchFamily="66" charset="0"/>
                <a:cs typeface="Arial" pitchFamily="34" charset="0"/>
              </a:rPr>
              <a:t>Image: </a:t>
            </a:r>
            <a:r>
              <a:rPr lang="en-US" sz="1000" b="0" dirty="0">
                <a:latin typeface="Comic Sans MS" pitchFamily="66" charset="0"/>
                <a:cs typeface="Arial" pitchFamily="34" charset="0"/>
                <a:hlinkClick r:id="rId9"/>
              </a:rPr>
              <a:t>Compound microscope objectives</a:t>
            </a:r>
            <a:r>
              <a:rPr lang="en-US" sz="1000" b="0" dirty="0">
                <a:latin typeface="Comic Sans MS" pitchFamily="66" charset="0"/>
                <a:cs typeface="Arial" pitchFamily="34" charset="0"/>
              </a:rPr>
              <a:t>, T. Port</a:t>
            </a:r>
          </a:p>
        </p:txBody>
      </p:sp>
      <p:sp>
        <p:nvSpPr>
          <p:cNvPr id="2056" name="Text Box 8"/>
          <p:cNvSpPr txBox="1">
            <a:spLocks noChangeArrowheads="1"/>
          </p:cNvSpPr>
          <p:nvPr/>
        </p:nvSpPr>
        <p:spPr bwMode="auto">
          <a:xfrm>
            <a:off x="6310313" y="5448300"/>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lnSpc>
                <a:spcPct val="80000"/>
              </a:lnSpc>
              <a:spcBef>
                <a:spcPct val="20000"/>
              </a:spcBef>
            </a:pPr>
            <a:r>
              <a:rPr lang="en-US" sz="1200" b="0" dirty="0">
                <a:latin typeface="Comic Sans MS" pitchFamily="66" charset="0"/>
                <a:cs typeface="Arial" pitchFamily="34" charset="0"/>
              </a:rPr>
              <a:t>Tami Port, MS</a:t>
            </a:r>
          </a:p>
          <a:p>
            <a:pPr eaLnBrk="1" hangingPunct="1">
              <a:lnSpc>
                <a:spcPct val="80000"/>
              </a:lnSpc>
              <a:spcBef>
                <a:spcPct val="20000"/>
              </a:spcBef>
            </a:pPr>
            <a:r>
              <a:rPr lang="en-US" sz="1200" b="0" dirty="0">
                <a:latin typeface="Comic Sans MS" pitchFamily="66" charset="0"/>
                <a:cs typeface="Arial" pitchFamily="34" charset="0"/>
              </a:rPr>
              <a:t>Creator of Science Prof Online</a:t>
            </a:r>
          </a:p>
          <a:p>
            <a:pPr eaLnBrk="1" hangingPunct="1">
              <a:lnSpc>
                <a:spcPct val="80000"/>
              </a:lnSpc>
              <a:spcBef>
                <a:spcPct val="20000"/>
              </a:spcBef>
            </a:pPr>
            <a:r>
              <a:rPr lang="en-US" sz="1200" b="0" dirty="0">
                <a:latin typeface="Comic Sans MS" pitchFamily="66" charset="0"/>
                <a:cs typeface="Arial" pitchFamily="34" charset="0"/>
              </a:rPr>
              <a:t>Chief Executive Nerd</a:t>
            </a:r>
          </a:p>
          <a:p>
            <a:pPr eaLnBrk="1" hangingPunct="1">
              <a:lnSpc>
                <a:spcPct val="80000"/>
              </a:lnSpc>
              <a:spcBef>
                <a:spcPct val="20000"/>
              </a:spcBef>
            </a:pPr>
            <a:r>
              <a:rPr lang="en-US" sz="1200" b="0" dirty="0">
                <a:latin typeface="Comic Sans MS" pitchFamily="66" charset="0"/>
                <a:cs typeface="Arial" pitchFamily="34" charset="0"/>
              </a:rPr>
              <a:t>Science Prof Online</a:t>
            </a:r>
          </a:p>
          <a:p>
            <a:pPr eaLnBrk="1" hangingPunct="1">
              <a:lnSpc>
                <a:spcPct val="80000"/>
              </a:lnSpc>
              <a:spcBef>
                <a:spcPct val="20000"/>
              </a:spcBef>
            </a:pPr>
            <a:r>
              <a:rPr lang="en-US" sz="1200" b="0" dirty="0">
                <a:latin typeface="Comic Sans MS" pitchFamily="66" charset="0"/>
                <a:cs typeface="Arial" pitchFamily="34" charset="0"/>
              </a:rPr>
              <a:t>Online Education Resources, LLC</a:t>
            </a:r>
          </a:p>
          <a:p>
            <a:pPr eaLnBrk="1" hangingPunct="1">
              <a:lnSpc>
                <a:spcPct val="80000"/>
              </a:lnSpc>
              <a:spcBef>
                <a:spcPct val="20000"/>
              </a:spcBef>
            </a:pPr>
            <a:r>
              <a:rPr lang="en-US" sz="1200" b="0" dirty="0">
                <a:latin typeface="Comic Sans MS" pitchFamily="66" charset="0"/>
                <a:cs typeface="Arial" pitchFamily="34" charset="0"/>
                <a:hlinkClick r:id="rId10"/>
              </a:rPr>
              <a:t>info@scienceprofonline.com</a:t>
            </a:r>
            <a:endParaRPr lang="en-US" sz="1200" b="0" dirty="0">
              <a:latin typeface="Comic Sans MS" pitchFamily="66" charset="0"/>
              <a:cs typeface="Arial" pitchFamily="34" charset="0"/>
            </a:endParaRPr>
          </a:p>
        </p:txBody>
      </p:sp>
    </p:spTree>
    <p:extLst>
      <p:ext uri="{BB962C8B-B14F-4D97-AF65-F5344CB8AC3E}">
        <p14:creationId xmlns:p14="http://schemas.microsoft.com/office/powerpoint/2010/main" val="19821879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304800"/>
            <a:ext cx="5959475" cy="1371600"/>
          </a:xfrm>
        </p:spPr>
        <p:txBody>
          <a:bodyPr/>
          <a:lstStyle/>
          <a:p>
            <a:r>
              <a:rPr lang="en-US" sz="3200" b="1" dirty="0" smtClean="0">
                <a:solidFill>
                  <a:srgbClr val="FF0000"/>
                </a:solidFill>
                <a:latin typeface="Comic Sans MS" pitchFamily="66" charset="0"/>
              </a:rPr>
              <a:t>Review your understanding </a:t>
            </a:r>
            <a:br>
              <a:rPr lang="en-US" sz="3200" b="1" dirty="0" smtClean="0">
                <a:solidFill>
                  <a:srgbClr val="FF0000"/>
                </a:solidFill>
                <a:latin typeface="Comic Sans MS" pitchFamily="66" charset="0"/>
              </a:rPr>
            </a:br>
            <a:r>
              <a:rPr lang="en-US" sz="3200" b="1" dirty="0" smtClean="0">
                <a:solidFill>
                  <a:srgbClr val="FF0000"/>
                </a:solidFill>
                <a:latin typeface="Comic Sans MS" pitchFamily="66" charset="0"/>
              </a:rPr>
              <a:t>of viruses by viewing:</a:t>
            </a:r>
          </a:p>
        </p:txBody>
      </p:sp>
      <p:sp>
        <p:nvSpPr>
          <p:cNvPr id="6" name="TextBox 5"/>
          <p:cNvSpPr txBox="1"/>
          <p:nvPr/>
        </p:nvSpPr>
        <p:spPr>
          <a:xfrm>
            <a:off x="609600" y="1828800"/>
            <a:ext cx="5735782" cy="1692771"/>
          </a:xfrm>
          <a:prstGeom prst="rect">
            <a:avLst/>
          </a:prstGeom>
          <a:noFill/>
        </p:spPr>
        <p:txBody>
          <a:bodyPr wrap="square">
            <a:spAutoFit/>
          </a:bodyPr>
          <a:lstStyle/>
          <a:p>
            <a:pPr algn="ctr">
              <a:defRPr/>
            </a:pPr>
            <a:r>
              <a:rPr lang="en-US" sz="3200" dirty="0" smtClean="0">
                <a:latin typeface="Comic Sans MS" pitchFamily="66" charset="0"/>
                <a:cs typeface="+mn-cs"/>
              </a:rPr>
              <a:t>Animated lesson and quiz on </a:t>
            </a:r>
            <a:endParaRPr lang="en-US" sz="3200" dirty="0">
              <a:latin typeface="Comic Sans MS" pitchFamily="66" charset="0"/>
              <a:cs typeface="+mn-cs"/>
            </a:endParaRPr>
          </a:p>
          <a:p>
            <a:pPr algn="ctr">
              <a:defRPr/>
            </a:pPr>
            <a:r>
              <a:rPr lang="en-US" sz="3600" b="1" dirty="0" smtClean="0">
                <a:solidFill>
                  <a:schemeClr val="tx1">
                    <a:lumMod val="50000"/>
                    <a:lumOff val="50000"/>
                  </a:schemeClr>
                </a:solidFill>
                <a:latin typeface="Comic Sans MS" pitchFamily="66" charset="0"/>
                <a:hlinkClick r:id="rId3"/>
              </a:rPr>
              <a:t>Replication of </a:t>
            </a:r>
          </a:p>
          <a:p>
            <a:pPr algn="ctr">
              <a:defRPr/>
            </a:pPr>
            <a:r>
              <a:rPr lang="en-US" sz="3600" b="1" dirty="0" smtClean="0">
                <a:solidFill>
                  <a:schemeClr val="tx1">
                    <a:lumMod val="50000"/>
                    <a:lumOff val="50000"/>
                  </a:schemeClr>
                </a:solidFill>
                <a:latin typeface="Comic Sans MS" pitchFamily="66" charset="0"/>
                <a:hlinkClick r:id="rId3"/>
              </a:rPr>
              <a:t>Herpes Simplex Virus</a:t>
            </a:r>
            <a:endParaRPr lang="en-US" sz="3600" dirty="0">
              <a:latin typeface="Arial" charset="0"/>
              <a:cs typeface="+mn-cs"/>
            </a:endParaRPr>
          </a:p>
        </p:txBody>
      </p:sp>
      <p:sp>
        <p:nvSpPr>
          <p:cNvPr id="23557" name="Rectangle 4"/>
          <p:cNvSpPr>
            <a:spLocks noChangeArrowheads="1"/>
          </p:cNvSpPr>
          <p:nvPr/>
        </p:nvSpPr>
        <p:spPr bwMode="auto">
          <a:xfrm>
            <a:off x="19050" y="6611938"/>
            <a:ext cx="42322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4"/>
              </a:rPr>
              <a:t>Virtual Microbiology Classroom </a:t>
            </a:r>
            <a:r>
              <a:rPr lang="en-US" sz="1000">
                <a:latin typeface="Comic Sans MS" pitchFamily="66" charset="0"/>
              </a:rPr>
              <a:t>on </a:t>
            </a:r>
            <a:r>
              <a:rPr lang="en-US" sz="1000">
                <a:latin typeface="Comic Sans MS" pitchFamily="66" charset="0"/>
                <a:hlinkClick r:id="rId5"/>
              </a:rPr>
              <a:t>ScienceProfOnline.com</a:t>
            </a:r>
            <a:endParaRPr lang="en-US" sz="1000">
              <a:latin typeface="Comic Sans MS" pitchFamily="66" charset="0"/>
            </a:endParaRPr>
          </a:p>
        </p:txBody>
      </p:sp>
      <p:pic>
        <p:nvPicPr>
          <p:cNvPr id="15" name="Pictur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5400" y="3886200"/>
            <a:ext cx="3924302" cy="2087441"/>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6" name="Text Box 6"/>
          <p:cNvSpPr txBox="1">
            <a:spLocks noChangeArrowheads="1"/>
          </p:cNvSpPr>
          <p:nvPr/>
        </p:nvSpPr>
        <p:spPr bwMode="auto">
          <a:xfrm>
            <a:off x="6307284" y="6611779"/>
            <a:ext cx="2819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smtClean="0">
                <a:latin typeface="Comic Sans MS" pitchFamily="66" charset="0"/>
              </a:rPr>
              <a:t>Image: </a:t>
            </a:r>
            <a:r>
              <a:rPr lang="en-US" sz="1000" dirty="0" err="1" smtClean="0">
                <a:latin typeface="Comic Sans MS" pitchFamily="66" charset="0"/>
              </a:rPr>
              <a:t>Herpesviruses</a:t>
            </a:r>
            <a:r>
              <a:rPr lang="en-US" sz="1000" dirty="0">
                <a:latin typeface="Comic Sans MS" pitchFamily="66" charset="0"/>
              </a:rPr>
              <a:t>, </a:t>
            </a:r>
            <a:r>
              <a:rPr lang="en-US" sz="1000" dirty="0">
                <a:latin typeface="Comic Sans MS" pitchFamily="66" charset="0"/>
                <a:hlinkClick r:id="rId7"/>
              </a:rPr>
              <a:t>PHIL</a:t>
            </a:r>
            <a:r>
              <a:rPr lang="en-US" sz="1000" dirty="0">
                <a:latin typeface="Comic Sans MS" pitchFamily="66" charset="0"/>
              </a:rPr>
              <a:t> #2171.</a:t>
            </a:r>
          </a:p>
        </p:txBody>
      </p:sp>
      <p:sp>
        <p:nvSpPr>
          <p:cNvPr id="7" name="TextBox 6"/>
          <p:cNvSpPr txBox="1"/>
          <p:nvPr/>
        </p:nvSpPr>
        <p:spPr>
          <a:xfrm>
            <a:off x="6934200" y="1905000"/>
            <a:ext cx="1752600" cy="2600712"/>
          </a:xfrm>
          <a:prstGeom prst="rect">
            <a:avLst/>
          </a:prstGeom>
          <a:noFill/>
        </p:spPr>
        <p:txBody>
          <a:bodyPr wrap="square" rtlCol="0">
            <a:spAutoFit/>
          </a:bodyPr>
          <a:lstStyle/>
          <a:p>
            <a:pPr algn="ctr"/>
            <a:r>
              <a:rPr lang="en-US" sz="1600" b="1" dirty="0">
                <a:solidFill>
                  <a:schemeClr val="bg1">
                    <a:lumMod val="50000"/>
                  </a:schemeClr>
                </a:solidFill>
                <a:latin typeface="Comic Sans MS" pitchFamily="66" charset="0"/>
              </a:rPr>
              <a:t>Where </a:t>
            </a:r>
            <a:r>
              <a:rPr lang="en-US" sz="1600" b="1" dirty="0" smtClean="0">
                <a:solidFill>
                  <a:schemeClr val="bg1">
                    <a:lumMod val="50000"/>
                  </a:schemeClr>
                </a:solidFill>
                <a:latin typeface="Comic Sans MS" pitchFamily="66" charset="0"/>
              </a:rPr>
              <a:t>do </a:t>
            </a:r>
            <a:r>
              <a:rPr lang="en-US" sz="1600" b="1" dirty="0" err="1" smtClean="0">
                <a:solidFill>
                  <a:schemeClr val="bg1">
                    <a:lumMod val="50000"/>
                  </a:schemeClr>
                </a:solidFill>
                <a:latin typeface="Comic Sans MS" pitchFamily="66" charset="0"/>
              </a:rPr>
              <a:t>herpesviruses</a:t>
            </a:r>
            <a:r>
              <a:rPr lang="en-US" sz="1600" b="1" dirty="0" smtClean="0">
                <a:solidFill>
                  <a:schemeClr val="bg1">
                    <a:lumMod val="50000"/>
                  </a:schemeClr>
                </a:solidFill>
                <a:latin typeface="Comic Sans MS" pitchFamily="66" charset="0"/>
              </a:rPr>
              <a:t> </a:t>
            </a:r>
            <a:r>
              <a:rPr lang="en-US" sz="1600" b="1" dirty="0">
                <a:solidFill>
                  <a:schemeClr val="bg1">
                    <a:lumMod val="50000"/>
                  </a:schemeClr>
                </a:solidFill>
                <a:latin typeface="Comic Sans MS" pitchFamily="66" charset="0"/>
              </a:rPr>
              <a:t>hide? </a:t>
            </a:r>
            <a:endParaRPr lang="en-US" sz="1600" b="1" dirty="0" smtClean="0">
              <a:solidFill>
                <a:schemeClr val="bg1">
                  <a:lumMod val="50000"/>
                </a:schemeClr>
              </a:solidFill>
              <a:latin typeface="Comic Sans MS" pitchFamily="66" charset="0"/>
            </a:endParaRPr>
          </a:p>
          <a:p>
            <a:pPr algn="ctr"/>
            <a:endParaRPr lang="en-US" sz="300" dirty="0" smtClean="0">
              <a:latin typeface="Comic Sans MS" pitchFamily="66" charset="0"/>
            </a:endParaRPr>
          </a:p>
          <a:p>
            <a:pPr algn="ctr"/>
            <a:r>
              <a:rPr lang="en-US" sz="1400" dirty="0" smtClean="0">
                <a:latin typeface="Comic Sans MS" pitchFamily="66" charset="0"/>
              </a:rPr>
              <a:t>There </a:t>
            </a:r>
            <a:r>
              <a:rPr lang="en-US" sz="1400" dirty="0">
                <a:latin typeface="Comic Sans MS" pitchFamily="66" charset="0"/>
              </a:rPr>
              <a:t>are more than 130 </a:t>
            </a:r>
            <a:r>
              <a:rPr lang="en-US" sz="1400" dirty="0" err="1" smtClean="0">
                <a:latin typeface="Comic Sans MS" pitchFamily="66" charset="0"/>
              </a:rPr>
              <a:t>herpesviruses</a:t>
            </a:r>
            <a:r>
              <a:rPr lang="en-US" sz="1400" dirty="0" smtClean="0">
                <a:latin typeface="Comic Sans MS" pitchFamily="66" charset="0"/>
              </a:rPr>
              <a:t> </a:t>
            </a:r>
            <a:r>
              <a:rPr lang="en-US" sz="1400" dirty="0">
                <a:latin typeface="Comic Sans MS" pitchFamily="66" charset="0"/>
              </a:rPr>
              <a:t>some are from mammals, birds, fish, reptiles, amphibians, and </a:t>
            </a:r>
            <a:r>
              <a:rPr lang="en-US" sz="1400" dirty="0" smtClean="0">
                <a:latin typeface="Comic Sans MS" pitchFamily="66" charset="0"/>
              </a:rPr>
              <a:t>mollusks.</a:t>
            </a:r>
            <a:endParaRPr lang="en-US" dirty="0"/>
          </a:p>
        </p:txBody>
      </p:sp>
    </p:spTree>
    <p:extLst>
      <p:ext uri="{BB962C8B-B14F-4D97-AF65-F5344CB8AC3E}">
        <p14:creationId xmlns:p14="http://schemas.microsoft.com/office/powerpoint/2010/main" val="6544531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txBox="1">
            <a:spLocks noChangeArrowheads="1"/>
          </p:cNvSpPr>
          <p:nvPr/>
        </p:nvSpPr>
        <p:spPr bwMode="auto">
          <a:xfrm>
            <a:off x="147637" y="76200"/>
            <a:ext cx="89122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a:solidFill>
                  <a:schemeClr val="tx2"/>
                </a:solidFill>
                <a:latin typeface="Courier"/>
                <a:cs typeface="Courier"/>
              </a:rPr>
              <a:t>M</a:t>
            </a:r>
            <a:r>
              <a:rPr lang="en-US" sz="2400" dirty="0">
                <a:latin typeface="Courier"/>
                <a:cs typeface="Courier"/>
              </a:rPr>
              <a:t>eet the Microbe:</a:t>
            </a:r>
            <a:r>
              <a:rPr lang="en-US" sz="4000" dirty="0">
                <a:solidFill>
                  <a:schemeClr val="tx2"/>
                </a:solidFill>
                <a:latin typeface="Courier"/>
                <a:cs typeface="Courier"/>
              </a:rPr>
              <a:t> </a:t>
            </a:r>
            <a:r>
              <a:rPr lang="en-US" sz="2400" b="1" dirty="0" smtClean="0">
                <a:solidFill>
                  <a:schemeClr val="tx1">
                    <a:lumMod val="65000"/>
                    <a:lumOff val="35000"/>
                  </a:schemeClr>
                </a:solidFill>
                <a:latin typeface="Comic Sans MS" pitchFamily="66" charset="0"/>
              </a:rPr>
              <a:t>Human Immunodeficiency Virus</a:t>
            </a:r>
          </a:p>
        </p:txBody>
      </p:sp>
      <p:sp>
        <p:nvSpPr>
          <p:cNvPr id="7171" name="Rectangle 3"/>
          <p:cNvSpPr txBox="1">
            <a:spLocks noChangeArrowheads="1"/>
          </p:cNvSpPr>
          <p:nvPr/>
        </p:nvSpPr>
        <p:spPr bwMode="auto">
          <a:xfrm>
            <a:off x="100013" y="914400"/>
            <a:ext cx="5233987"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r>
              <a:rPr lang="en-US" b="1" dirty="0">
                <a:solidFill>
                  <a:srgbClr val="FF9933"/>
                </a:solidFill>
                <a:latin typeface="Comic Sans MS" pitchFamily="66" charset="0"/>
              </a:rPr>
              <a:t>Enveloped</a:t>
            </a:r>
            <a:r>
              <a:rPr lang="en-US" dirty="0">
                <a:latin typeface="Comic Sans MS" pitchFamily="66" charset="0"/>
              </a:rPr>
              <a:t> </a:t>
            </a:r>
            <a:r>
              <a:rPr lang="en-US" b="1" dirty="0" err="1">
                <a:latin typeface="Comic Sans MS" pitchFamily="66" charset="0"/>
              </a:rPr>
              <a:t>ssRNA</a:t>
            </a:r>
            <a:r>
              <a:rPr lang="en-US" sz="1600" b="1" dirty="0">
                <a:latin typeface="Comic Sans MS" pitchFamily="66" charset="0"/>
              </a:rPr>
              <a:t> </a:t>
            </a:r>
            <a:r>
              <a:rPr lang="en-US" sz="1600" dirty="0">
                <a:latin typeface="Comic Sans MS" pitchFamily="66" charset="0"/>
              </a:rPr>
              <a:t>retrovirus</a:t>
            </a:r>
          </a:p>
          <a:p>
            <a:pPr eaLnBrk="1" hangingPunct="1">
              <a:lnSpc>
                <a:spcPct val="80000"/>
              </a:lnSpc>
              <a:spcBef>
                <a:spcPct val="20000"/>
              </a:spcBef>
            </a:pPr>
            <a:endParaRPr lang="en-US" sz="900" dirty="0">
              <a:latin typeface="Comic Sans MS" pitchFamily="66" charset="0"/>
            </a:endParaRPr>
          </a:p>
          <a:p>
            <a:pPr eaLnBrk="1" hangingPunct="1">
              <a:lnSpc>
                <a:spcPct val="80000"/>
              </a:lnSpc>
              <a:spcBef>
                <a:spcPct val="20000"/>
              </a:spcBef>
            </a:pPr>
            <a:r>
              <a:rPr lang="en-US" sz="1600" dirty="0">
                <a:latin typeface="Comic Sans MS" pitchFamily="66" charset="0"/>
              </a:rPr>
              <a:t>Can lead to acquired immunodeficiency syndrome (AIDS).</a:t>
            </a:r>
          </a:p>
          <a:p>
            <a:pPr eaLnBrk="1" hangingPunct="1">
              <a:lnSpc>
                <a:spcPct val="80000"/>
              </a:lnSpc>
              <a:spcBef>
                <a:spcPct val="20000"/>
              </a:spcBef>
            </a:pPr>
            <a:endParaRPr lang="en-US" sz="1050" dirty="0">
              <a:latin typeface="Comic Sans MS" pitchFamily="66" charset="0"/>
            </a:endParaRPr>
          </a:p>
          <a:p>
            <a:pPr eaLnBrk="1" hangingPunct="1">
              <a:lnSpc>
                <a:spcPct val="80000"/>
              </a:lnSpc>
              <a:spcBef>
                <a:spcPct val="20000"/>
              </a:spcBef>
            </a:pPr>
            <a:r>
              <a:rPr lang="en-US" sz="1600" dirty="0">
                <a:latin typeface="Comic Sans MS" pitchFamily="66" charset="0"/>
              </a:rPr>
              <a:t>Virus infects human immune system </a:t>
            </a:r>
            <a:r>
              <a:rPr lang="en-US" sz="1600" dirty="0" smtClean="0">
                <a:latin typeface="Comic Sans MS" pitchFamily="66" charset="0"/>
              </a:rPr>
              <a:t>cells.</a:t>
            </a:r>
            <a:endParaRPr lang="en-US" sz="1200" dirty="0">
              <a:latin typeface="Comic Sans MS" pitchFamily="66" charset="0"/>
            </a:endParaRPr>
          </a:p>
          <a:p>
            <a:pPr eaLnBrk="1" hangingPunct="1">
              <a:lnSpc>
                <a:spcPct val="80000"/>
              </a:lnSpc>
              <a:spcBef>
                <a:spcPct val="20000"/>
              </a:spcBef>
            </a:pPr>
            <a:endParaRPr lang="en-US" sz="1050" b="1" dirty="0">
              <a:latin typeface="Comic Sans MS" pitchFamily="66" charset="0"/>
            </a:endParaRPr>
          </a:p>
          <a:p>
            <a:pPr eaLnBrk="1" hangingPunct="1">
              <a:lnSpc>
                <a:spcPct val="80000"/>
              </a:lnSpc>
              <a:spcBef>
                <a:spcPct val="20000"/>
              </a:spcBef>
            </a:pPr>
            <a:r>
              <a:rPr lang="en-US" sz="1600" b="1" dirty="0">
                <a:latin typeface="Comic Sans MS" pitchFamily="66" charset="0"/>
              </a:rPr>
              <a:t>Origin</a:t>
            </a:r>
            <a:r>
              <a:rPr lang="en-US" sz="1600" dirty="0">
                <a:latin typeface="Comic Sans MS" pitchFamily="66" charset="0"/>
              </a:rPr>
              <a:t>: S</a:t>
            </a:r>
            <a:r>
              <a:rPr lang="en-US" sz="1600" dirty="0" smtClean="0">
                <a:latin typeface="Comic Sans MS" pitchFamily="66" charset="0"/>
              </a:rPr>
              <a:t>ub</a:t>
            </a:r>
            <a:r>
              <a:rPr lang="en-US" sz="1600" dirty="0">
                <a:latin typeface="Comic Sans MS" pitchFamily="66" charset="0"/>
              </a:rPr>
              <a:t>-Saharan Africa during </a:t>
            </a:r>
            <a:r>
              <a:rPr lang="en-US" sz="1600" dirty="0" smtClean="0">
                <a:latin typeface="Comic Sans MS" pitchFamily="66" charset="0"/>
              </a:rPr>
              <a:t>early </a:t>
            </a:r>
            <a:r>
              <a:rPr lang="en-US" sz="1600" dirty="0">
                <a:latin typeface="Comic Sans MS" pitchFamily="66" charset="0"/>
              </a:rPr>
              <a:t>20</a:t>
            </a:r>
            <a:r>
              <a:rPr lang="en-US" sz="1600" baseline="30000" dirty="0">
                <a:latin typeface="Comic Sans MS" pitchFamily="66" charset="0"/>
              </a:rPr>
              <a:t>th</a:t>
            </a:r>
            <a:r>
              <a:rPr lang="en-US" sz="1600" dirty="0">
                <a:latin typeface="Comic Sans MS" pitchFamily="66" charset="0"/>
              </a:rPr>
              <a:t> </a:t>
            </a:r>
            <a:r>
              <a:rPr lang="en-US" sz="1600" dirty="0" smtClean="0">
                <a:latin typeface="Comic Sans MS" pitchFamily="66" charset="0"/>
              </a:rPr>
              <a:t>century.</a:t>
            </a:r>
          </a:p>
          <a:p>
            <a:pPr eaLnBrk="1" hangingPunct="1">
              <a:lnSpc>
                <a:spcPct val="80000"/>
              </a:lnSpc>
              <a:spcBef>
                <a:spcPct val="20000"/>
              </a:spcBef>
            </a:pPr>
            <a:endParaRPr lang="en-US" sz="1050" dirty="0" smtClean="0">
              <a:latin typeface="Comic Sans MS" pitchFamily="66" charset="0"/>
            </a:endParaRPr>
          </a:p>
          <a:p>
            <a:pPr eaLnBrk="1" hangingPunct="1">
              <a:lnSpc>
                <a:spcPct val="80000"/>
              </a:lnSpc>
              <a:spcBef>
                <a:spcPct val="20000"/>
              </a:spcBef>
            </a:pPr>
            <a:r>
              <a:rPr lang="en-US" sz="600" dirty="0">
                <a:latin typeface="Comic Sans MS" pitchFamily="66" charset="0"/>
              </a:rPr>
              <a:t> </a:t>
            </a:r>
            <a:r>
              <a:rPr lang="en-US" sz="600" dirty="0" smtClean="0">
                <a:latin typeface="Comic Sans MS" pitchFamily="66" charset="0"/>
              </a:rPr>
              <a:t>       </a:t>
            </a:r>
            <a:endParaRPr lang="en-US" sz="100" dirty="0" smtClean="0">
              <a:latin typeface="Comic Sans MS" pitchFamily="66" charset="0"/>
            </a:endParaRPr>
          </a:p>
          <a:p>
            <a:pPr eaLnBrk="1" hangingPunct="1">
              <a:lnSpc>
                <a:spcPct val="80000"/>
              </a:lnSpc>
              <a:spcBef>
                <a:spcPct val="20000"/>
              </a:spcBef>
            </a:pPr>
            <a:r>
              <a:rPr lang="en-US" sz="1600" b="1" dirty="0" smtClean="0">
                <a:latin typeface="Comic Sans MS" pitchFamily="66" charset="0"/>
              </a:rPr>
              <a:t>Symptoms </a:t>
            </a:r>
            <a:r>
              <a:rPr lang="en-US" sz="1600" b="1" dirty="0">
                <a:latin typeface="Comic Sans MS" pitchFamily="66" charset="0"/>
              </a:rPr>
              <a:t>/ Course:</a:t>
            </a:r>
            <a:r>
              <a:rPr lang="en-US" sz="1600" dirty="0">
                <a:latin typeface="Comic Sans MS" pitchFamily="66" charset="0"/>
              </a:rPr>
              <a:t> </a:t>
            </a:r>
            <a:endParaRPr lang="en-US" sz="1600" dirty="0" smtClean="0">
              <a:latin typeface="Comic Sans MS" pitchFamily="66" charset="0"/>
            </a:endParaRPr>
          </a:p>
          <a:p>
            <a:pPr marL="457200" lvl="1" indent="0" eaLnBrk="1" hangingPunct="1">
              <a:lnSpc>
                <a:spcPct val="80000"/>
              </a:lnSpc>
              <a:spcBef>
                <a:spcPct val="20000"/>
              </a:spcBef>
            </a:pPr>
            <a:endParaRPr lang="en-US" sz="200" dirty="0" smtClean="0">
              <a:latin typeface="Comic Sans MS" pitchFamily="66" charset="0"/>
            </a:endParaRPr>
          </a:p>
          <a:p>
            <a:pPr lvl="1" eaLnBrk="1" hangingPunct="1">
              <a:lnSpc>
                <a:spcPct val="80000"/>
              </a:lnSpc>
              <a:spcBef>
                <a:spcPct val="20000"/>
              </a:spcBef>
              <a:buFont typeface="Arial" charset="0"/>
              <a:buChar char="•"/>
            </a:pPr>
            <a:r>
              <a:rPr lang="en-US" sz="1400" dirty="0" smtClean="0">
                <a:latin typeface="Comic Sans MS" pitchFamily="66" charset="0"/>
              </a:rPr>
              <a:t>Long and variable incubation time. </a:t>
            </a:r>
          </a:p>
          <a:p>
            <a:pPr lvl="1" eaLnBrk="1" hangingPunct="1">
              <a:lnSpc>
                <a:spcPct val="80000"/>
              </a:lnSpc>
              <a:spcBef>
                <a:spcPct val="20000"/>
              </a:spcBef>
              <a:buFont typeface="Arial" charset="0"/>
              <a:buChar char="•"/>
            </a:pPr>
            <a:endParaRPr lang="en-US" sz="900" dirty="0">
              <a:latin typeface="Comic Sans MS" pitchFamily="66" charset="0"/>
            </a:endParaRPr>
          </a:p>
          <a:p>
            <a:pPr lvl="1" eaLnBrk="1" hangingPunct="1">
              <a:lnSpc>
                <a:spcPct val="80000"/>
              </a:lnSpc>
              <a:spcBef>
                <a:spcPct val="20000"/>
              </a:spcBef>
              <a:buFont typeface="Arial" charset="0"/>
              <a:buChar char="•"/>
            </a:pPr>
            <a:r>
              <a:rPr lang="en-US" sz="1400" dirty="0" smtClean="0">
                <a:latin typeface="Comic Sans MS" pitchFamily="66" charset="0"/>
              </a:rPr>
              <a:t>Collection of infections  and tumors </a:t>
            </a:r>
            <a:r>
              <a:rPr lang="en-US" sz="1400" dirty="0">
                <a:latin typeface="Comic Sans MS" pitchFamily="66" charset="0"/>
              </a:rPr>
              <a:t>resulting from </a:t>
            </a:r>
            <a:endParaRPr lang="en-US" sz="1400" dirty="0" smtClean="0">
              <a:latin typeface="Comic Sans MS" pitchFamily="66" charset="0"/>
            </a:endParaRPr>
          </a:p>
          <a:p>
            <a:pPr marL="457200" lvl="1" indent="0" eaLnBrk="1" hangingPunct="1">
              <a:lnSpc>
                <a:spcPct val="80000"/>
              </a:lnSpc>
              <a:spcBef>
                <a:spcPct val="20000"/>
              </a:spcBef>
            </a:pPr>
            <a:r>
              <a:rPr lang="en-US" sz="1400" dirty="0">
                <a:latin typeface="Comic Sans MS" pitchFamily="66" charset="0"/>
              </a:rPr>
              <a:t> </a:t>
            </a:r>
            <a:r>
              <a:rPr lang="en-US" sz="1400" dirty="0" smtClean="0">
                <a:latin typeface="Comic Sans MS" pitchFamily="66" charset="0"/>
              </a:rPr>
              <a:t>    damage </a:t>
            </a:r>
            <a:r>
              <a:rPr lang="en-US" sz="1400" dirty="0">
                <a:latin typeface="Comic Sans MS" pitchFamily="66" charset="0"/>
              </a:rPr>
              <a:t>to host immune system.</a:t>
            </a:r>
          </a:p>
          <a:p>
            <a:pPr eaLnBrk="1" hangingPunct="1">
              <a:lnSpc>
                <a:spcPct val="80000"/>
              </a:lnSpc>
              <a:spcBef>
                <a:spcPct val="20000"/>
              </a:spcBef>
              <a:buFont typeface="Arial" charset="0"/>
              <a:buChar char="•"/>
            </a:pPr>
            <a:endParaRPr lang="en-US" sz="700" dirty="0">
              <a:latin typeface="Comic Sans MS" pitchFamily="66" charset="0"/>
            </a:endParaRPr>
          </a:p>
          <a:p>
            <a:pPr lvl="1" eaLnBrk="1" hangingPunct="1">
              <a:lnSpc>
                <a:spcPct val="80000"/>
              </a:lnSpc>
              <a:spcBef>
                <a:spcPct val="20000"/>
              </a:spcBef>
              <a:buFont typeface="Arial" charset="0"/>
              <a:buChar char="•"/>
            </a:pPr>
            <a:r>
              <a:rPr lang="en-US" sz="1400" dirty="0" smtClean="0">
                <a:latin typeface="Comic Sans MS" pitchFamily="66" charset="0"/>
              </a:rPr>
              <a:t>Although </a:t>
            </a:r>
            <a:r>
              <a:rPr lang="en-US" sz="1400" dirty="0">
                <a:latin typeface="Comic Sans MS" pitchFamily="66" charset="0"/>
              </a:rPr>
              <a:t>treatments exist to slow the </a:t>
            </a:r>
            <a:r>
              <a:rPr lang="en-US" sz="1400" dirty="0" smtClean="0">
                <a:latin typeface="Comic Sans MS" pitchFamily="66" charset="0"/>
              </a:rPr>
              <a:t>virus progression</a:t>
            </a:r>
            <a:r>
              <a:rPr lang="en-US" sz="1400" dirty="0">
                <a:latin typeface="Comic Sans MS" pitchFamily="66" charset="0"/>
              </a:rPr>
              <a:t>, there is no known cure. </a:t>
            </a:r>
          </a:p>
          <a:p>
            <a:pPr eaLnBrk="1" hangingPunct="1">
              <a:lnSpc>
                <a:spcPct val="80000"/>
              </a:lnSpc>
              <a:spcBef>
                <a:spcPct val="20000"/>
              </a:spcBef>
            </a:pPr>
            <a:endParaRPr lang="en-US" sz="1050" dirty="0">
              <a:latin typeface="Comic Sans MS" pitchFamily="66" charset="0"/>
            </a:endParaRPr>
          </a:p>
          <a:p>
            <a:pPr eaLnBrk="1" hangingPunct="1">
              <a:lnSpc>
                <a:spcPct val="80000"/>
              </a:lnSpc>
              <a:spcBef>
                <a:spcPct val="20000"/>
              </a:spcBef>
            </a:pPr>
            <a:r>
              <a:rPr lang="en-US" sz="1600" b="1" dirty="0">
                <a:latin typeface="Comic Sans MS" pitchFamily="66" charset="0"/>
              </a:rPr>
              <a:t>Transmission:</a:t>
            </a:r>
            <a:r>
              <a:rPr lang="en-US" sz="1600" dirty="0">
                <a:latin typeface="Comic Sans MS" pitchFamily="66" charset="0"/>
              </a:rPr>
              <a:t>  D</a:t>
            </a:r>
            <a:r>
              <a:rPr lang="en-US" sz="1600" dirty="0" smtClean="0">
                <a:latin typeface="Comic Sans MS" pitchFamily="66" charset="0"/>
              </a:rPr>
              <a:t>irect contact </a:t>
            </a:r>
            <a:r>
              <a:rPr lang="en-US" sz="1600" dirty="0">
                <a:latin typeface="Comic Sans MS" pitchFamily="66" charset="0"/>
              </a:rPr>
              <a:t>with a bodily fluid containing HIV </a:t>
            </a:r>
            <a:r>
              <a:rPr lang="en-US" sz="1400" dirty="0">
                <a:latin typeface="Comic Sans MS" pitchFamily="66" charset="0"/>
              </a:rPr>
              <a:t>(blood, semen, vaginal fluid, shared needles and breast milk).</a:t>
            </a:r>
          </a:p>
          <a:p>
            <a:pPr eaLnBrk="1" hangingPunct="1">
              <a:lnSpc>
                <a:spcPct val="80000"/>
              </a:lnSpc>
              <a:spcBef>
                <a:spcPct val="20000"/>
              </a:spcBef>
              <a:buFontTx/>
              <a:buChar char="•"/>
            </a:pPr>
            <a:endParaRPr lang="en-US" sz="1050" dirty="0">
              <a:latin typeface="Comic Sans MS" pitchFamily="66" charset="0"/>
            </a:endParaRPr>
          </a:p>
          <a:p>
            <a:pPr eaLnBrk="1" hangingPunct="1">
              <a:lnSpc>
                <a:spcPct val="80000"/>
              </a:lnSpc>
              <a:spcBef>
                <a:spcPct val="20000"/>
              </a:spcBef>
            </a:pPr>
            <a:r>
              <a:rPr lang="en-US" sz="1600" b="1" dirty="0">
                <a:latin typeface="Comic Sans MS" pitchFamily="66" charset="0"/>
              </a:rPr>
              <a:t>Incidence:</a:t>
            </a:r>
            <a:r>
              <a:rPr lang="en-US" sz="1600" dirty="0">
                <a:latin typeface="Comic Sans MS" pitchFamily="66" charset="0"/>
              </a:rPr>
              <a:t> Since start of epidemic </a:t>
            </a:r>
            <a:r>
              <a:rPr lang="en-US" sz="1600" dirty="0" smtClean="0">
                <a:latin typeface="Comic Sans MS" pitchFamily="66" charset="0"/>
              </a:rPr>
              <a:t>&gt; </a:t>
            </a:r>
            <a:r>
              <a:rPr lang="en-US" sz="1600" dirty="0">
                <a:latin typeface="Comic Sans MS" pitchFamily="66" charset="0"/>
              </a:rPr>
              <a:t>60 million people infected, and </a:t>
            </a:r>
            <a:r>
              <a:rPr lang="en-US" sz="1600" dirty="0" smtClean="0">
                <a:latin typeface="Comic Sans MS" pitchFamily="66" charset="0"/>
              </a:rPr>
              <a:t>&gt; 30 </a:t>
            </a:r>
            <a:r>
              <a:rPr lang="en-US" sz="1600" dirty="0">
                <a:latin typeface="Comic Sans MS" pitchFamily="66" charset="0"/>
              </a:rPr>
              <a:t>million have died from AIDS</a:t>
            </a:r>
            <a:r>
              <a:rPr lang="en-US" sz="1400" dirty="0">
                <a:latin typeface="Comic Sans MS" pitchFamily="66" charset="0"/>
              </a:rPr>
              <a:t>.</a:t>
            </a:r>
          </a:p>
          <a:p>
            <a:pPr eaLnBrk="1" hangingPunct="1">
              <a:lnSpc>
                <a:spcPct val="80000"/>
              </a:lnSpc>
              <a:spcBef>
                <a:spcPct val="20000"/>
              </a:spcBef>
              <a:buFontTx/>
              <a:buChar char="•"/>
            </a:pPr>
            <a:endParaRPr lang="en-US" sz="1400" dirty="0">
              <a:latin typeface="Comic Sans MS" pitchFamily="66" charset="0"/>
            </a:endParaRPr>
          </a:p>
        </p:txBody>
      </p:sp>
      <p:sp>
        <p:nvSpPr>
          <p:cNvPr id="7172" name="Text Box 6"/>
          <p:cNvSpPr txBox="1">
            <a:spLocks noChangeArrowheads="1"/>
          </p:cNvSpPr>
          <p:nvPr/>
        </p:nvSpPr>
        <p:spPr bwMode="auto">
          <a:xfrm>
            <a:off x="0" y="6457950"/>
            <a:ext cx="3962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Images: Advertisement for CDC’s Act Against Aids campaign, </a:t>
            </a:r>
            <a:r>
              <a:rPr lang="en-US" sz="1000">
                <a:latin typeface="Comic Sans MS" pitchFamily="66" charset="0"/>
                <a:hlinkClick r:id="rId3"/>
              </a:rPr>
              <a:t>Main symptoms of acute HIV infection</a:t>
            </a:r>
            <a:r>
              <a:rPr lang="en-US" sz="1000">
                <a:latin typeface="Comic Sans MS" pitchFamily="66" charset="0"/>
              </a:rPr>
              <a:t>  Mikael Häggström</a:t>
            </a:r>
          </a:p>
        </p:txBody>
      </p:sp>
      <p:pic>
        <p:nvPicPr>
          <p:cNvPr id="71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838200"/>
            <a:ext cx="29019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5" name="Text Box 6"/>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5"/>
              </a:rPr>
              <a:t>Virtual Microbiology Classroom</a:t>
            </a:r>
            <a:r>
              <a:rPr lang="en-US" sz="1000">
                <a:latin typeface="Comic Sans MS" pitchFamily="66" charset="0"/>
              </a:rPr>
              <a:t> on </a:t>
            </a:r>
            <a:r>
              <a:rPr lang="en-US" sz="1000">
                <a:latin typeface="Comic Sans MS" pitchFamily="66" charset="0"/>
                <a:hlinkClick r:id="rId6"/>
              </a:rPr>
              <a:t>ScienceProfOnline.com</a:t>
            </a:r>
            <a:endParaRPr lang="en-US" sz="1000">
              <a:latin typeface="Comic Sans MS" pitchFamily="66" charset="0"/>
            </a:endParaRPr>
          </a:p>
        </p:txBody>
      </p:sp>
      <p:pic>
        <p:nvPicPr>
          <p:cNvPr id="8" name="Picture 11" descr="MainSymptomsAids"/>
          <p:cNvPicPr>
            <a:picLocks noGrp="1" noChangeAspect="1" noChangeArrowheads="1"/>
          </p:cNvPicPr>
          <p:nvPr>
            <p:ph sz="half" idx="4294967295"/>
          </p:nvPr>
        </p:nvPicPr>
        <p:blipFill>
          <a:blip r:embed="rId7">
            <a:extLst>
              <a:ext uri="{28A0092B-C50C-407E-A947-70E740481C1C}">
                <a14:useLocalDpi xmlns:a14="http://schemas.microsoft.com/office/drawing/2010/main" val="0"/>
              </a:ext>
            </a:extLst>
          </a:blip>
          <a:srcRect/>
          <a:stretch>
            <a:fillRect/>
          </a:stretch>
        </p:blipFill>
        <p:spPr>
          <a:xfrm>
            <a:off x="5311140" y="3048000"/>
            <a:ext cx="3604260" cy="3352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6"/>
          <p:cNvSpPr txBox="1">
            <a:spLocks noChangeArrowheads="1"/>
          </p:cNvSpPr>
          <p:nvPr/>
        </p:nvSpPr>
        <p:spPr bwMode="auto">
          <a:xfrm>
            <a:off x="0" y="6464300"/>
            <a:ext cx="3048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Images: HIV viruses budding off of infected lymphocyte, </a:t>
            </a:r>
            <a:r>
              <a:rPr lang="en-US" sz="1000">
                <a:latin typeface="Comic Sans MS" pitchFamily="66" charset="0"/>
                <a:hlinkClick r:id="rId3"/>
              </a:rPr>
              <a:t>PHIL </a:t>
            </a:r>
            <a:r>
              <a:rPr lang="en-US" sz="1000">
                <a:latin typeface="Comic Sans MS" pitchFamily="66" charset="0"/>
              </a:rPr>
              <a:t>#10000; </a:t>
            </a:r>
            <a:r>
              <a:rPr lang="en-US" sz="1000">
                <a:latin typeface="Comic Sans MS" pitchFamily="66" charset="0"/>
                <a:hlinkClick r:id="rId4"/>
              </a:rPr>
              <a:t>HIV cycle, </a:t>
            </a:r>
            <a:r>
              <a:rPr lang="en-US" sz="1000">
                <a:latin typeface="Comic Sans MS" pitchFamily="66" charset="0"/>
              </a:rPr>
              <a:t>GFDL</a:t>
            </a:r>
          </a:p>
        </p:txBody>
      </p:sp>
      <p:sp>
        <p:nvSpPr>
          <p:cNvPr id="8196" name="Text Box 6"/>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Comic Sans MS" pitchFamily="66" charset="0"/>
              </a:rPr>
              <a:t>From the  </a:t>
            </a:r>
            <a:r>
              <a:rPr lang="en-US" sz="1000" dirty="0">
                <a:latin typeface="Comic Sans MS" pitchFamily="66" charset="0"/>
                <a:hlinkClick r:id="rId5"/>
              </a:rPr>
              <a:t>Virtual Microbiology Classroom </a:t>
            </a:r>
            <a:r>
              <a:rPr lang="en-US" sz="1000" dirty="0">
                <a:latin typeface="Comic Sans MS" pitchFamily="66" charset="0"/>
              </a:rPr>
              <a:t>on </a:t>
            </a:r>
            <a:r>
              <a:rPr lang="en-US" sz="1000" dirty="0">
                <a:latin typeface="Comic Sans MS" pitchFamily="66" charset="0"/>
                <a:hlinkClick r:id="rId6"/>
              </a:rPr>
              <a:t>ScienceProfOnline.com</a:t>
            </a:r>
            <a:endParaRPr lang="en-US" sz="1000" dirty="0">
              <a:latin typeface="Comic Sans MS" pitchFamily="66" charset="0"/>
            </a:endParaRPr>
          </a:p>
        </p:txBody>
      </p:sp>
      <p:sp>
        <p:nvSpPr>
          <p:cNvPr id="9" name="TextBox 8"/>
          <p:cNvSpPr txBox="1"/>
          <p:nvPr/>
        </p:nvSpPr>
        <p:spPr>
          <a:xfrm>
            <a:off x="5562600" y="4648200"/>
            <a:ext cx="3200400" cy="1938992"/>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1600" dirty="0" smtClean="0">
                <a:solidFill>
                  <a:schemeClr val="tx1"/>
                </a:solidFill>
                <a:latin typeface="Comic Sans MS" pitchFamily="66" charset="0"/>
              </a:rPr>
              <a:t>Everything comes from somewhere…</a:t>
            </a:r>
          </a:p>
          <a:p>
            <a:pPr algn="ctr">
              <a:defRPr/>
            </a:pPr>
            <a:r>
              <a:rPr lang="en-US" sz="1600" b="1" i="1" dirty="0" smtClean="0">
                <a:solidFill>
                  <a:srgbClr val="AE0000"/>
                </a:solidFill>
                <a:latin typeface="Comic Sans MS" pitchFamily="66" charset="0"/>
              </a:rPr>
              <a:t>Where did HIV come from?</a:t>
            </a:r>
          </a:p>
          <a:p>
            <a:pPr algn="ctr">
              <a:defRPr/>
            </a:pPr>
            <a:r>
              <a:rPr lang="en-US" sz="1600" b="1" dirty="0" smtClean="0">
                <a:latin typeface="Comic Sans MS" pitchFamily="66" charset="0"/>
              </a:rPr>
              <a:t>Listen to the </a:t>
            </a:r>
          </a:p>
          <a:p>
            <a:pPr algn="ctr">
              <a:defRPr/>
            </a:pPr>
            <a:r>
              <a:rPr lang="en-US" sz="1600" b="1" dirty="0" smtClean="0">
                <a:latin typeface="Comic Sans MS" pitchFamily="66" charset="0"/>
              </a:rPr>
              <a:t>RADIOLAB podcast  </a:t>
            </a:r>
          </a:p>
          <a:p>
            <a:pPr algn="ctr">
              <a:defRPr/>
            </a:pPr>
            <a:r>
              <a:rPr lang="en-US" b="1" dirty="0" smtClean="0">
                <a:latin typeface="Comic Sans MS" pitchFamily="66" charset="0"/>
              </a:rPr>
              <a:t>“</a:t>
            </a:r>
            <a:r>
              <a:rPr lang="en-US" b="1" dirty="0" smtClean="0">
                <a:latin typeface="Comic Sans MS" pitchFamily="66" charset="0"/>
                <a:hlinkClick r:id="rId7"/>
              </a:rPr>
              <a:t>Patient 0</a:t>
            </a:r>
            <a:r>
              <a:rPr lang="en-US" b="1" dirty="0" smtClean="0">
                <a:solidFill>
                  <a:srgbClr val="000000"/>
                </a:solidFill>
                <a:latin typeface="Comic Sans MS" pitchFamily="66" charset="0"/>
              </a:rPr>
              <a:t>” </a:t>
            </a:r>
            <a:r>
              <a:rPr lang="en-US" sz="1600" b="1" dirty="0" smtClean="0">
                <a:solidFill>
                  <a:srgbClr val="000000"/>
                </a:solidFill>
                <a:latin typeface="Comic Sans MS" pitchFamily="66" charset="0"/>
              </a:rPr>
              <a:t>to find out.</a:t>
            </a:r>
            <a:endParaRPr lang="en-US" sz="1200" dirty="0">
              <a:solidFill>
                <a:srgbClr val="000000"/>
              </a:solidFill>
              <a:latin typeface="Comic Sans MS" pitchFamily="66" charset="0"/>
            </a:endParaRPr>
          </a:p>
          <a:p>
            <a:pPr algn="ctr">
              <a:defRPr/>
            </a:pPr>
            <a:r>
              <a:rPr lang="en-US" dirty="0">
                <a:latin typeface="Comic Sans MS" pitchFamily="66" charset="0"/>
              </a:rPr>
              <a:t> </a:t>
            </a:r>
          </a:p>
        </p:txBody>
      </p:sp>
      <p:pic>
        <p:nvPicPr>
          <p:cNvPr id="11" name="Picture 10" descr="download.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86400" y="1905000"/>
            <a:ext cx="32766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2"/>
          <p:cNvSpPr txBox="1">
            <a:spLocks noChangeArrowheads="1"/>
          </p:cNvSpPr>
          <p:nvPr/>
        </p:nvSpPr>
        <p:spPr bwMode="auto">
          <a:xfrm>
            <a:off x="147637" y="76200"/>
            <a:ext cx="51101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b="1" dirty="0" smtClean="0">
                <a:solidFill>
                  <a:srgbClr val="AE0000"/>
                </a:solidFill>
                <a:latin typeface="Comic Sans MS"/>
                <a:cs typeface="Comic Sans MS"/>
              </a:rPr>
              <a:t>History of HIV &amp; AIDS</a:t>
            </a:r>
            <a:endParaRPr lang="en-US" sz="3200" b="1" dirty="0" smtClean="0">
              <a:solidFill>
                <a:srgbClr val="AE0000"/>
              </a:solidFill>
              <a:latin typeface="Comic Sans MS" pitchFamily="66" charset="0"/>
            </a:endParaRPr>
          </a:p>
        </p:txBody>
      </p:sp>
      <p:sp>
        <p:nvSpPr>
          <p:cNvPr id="13" name="Text Box 6"/>
          <p:cNvSpPr txBox="1">
            <a:spLocks noChangeArrowheads="1"/>
          </p:cNvSpPr>
          <p:nvPr/>
        </p:nvSpPr>
        <p:spPr bwMode="auto">
          <a:xfrm>
            <a:off x="0" y="6464300"/>
            <a:ext cx="3048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Images: HIV viruses budding off of infected lymphocyte, </a:t>
            </a:r>
            <a:r>
              <a:rPr lang="en-US" sz="1000">
                <a:latin typeface="Comic Sans MS" pitchFamily="66" charset="0"/>
                <a:hlinkClick r:id="rId3"/>
              </a:rPr>
              <a:t>PHIL </a:t>
            </a:r>
            <a:r>
              <a:rPr lang="en-US" sz="1000">
                <a:latin typeface="Comic Sans MS" pitchFamily="66" charset="0"/>
              </a:rPr>
              <a:t>#10000; </a:t>
            </a:r>
            <a:r>
              <a:rPr lang="en-US" sz="1000">
                <a:latin typeface="Comic Sans MS" pitchFamily="66" charset="0"/>
                <a:hlinkClick r:id="rId4"/>
              </a:rPr>
              <a:t>HIV cycle, </a:t>
            </a:r>
            <a:r>
              <a:rPr lang="en-US" sz="1000">
                <a:latin typeface="Comic Sans MS" pitchFamily="66" charset="0"/>
              </a:rPr>
              <a:t>GFDL</a:t>
            </a:r>
          </a:p>
        </p:txBody>
      </p:sp>
      <p:pic>
        <p:nvPicPr>
          <p:cNvPr id="14" name="Picture 15" descr="Picture72"/>
          <p:cNvPicPr>
            <a:picLocks noChangeAspect="1" noChangeArrowheads="1"/>
          </p:cNvPicPr>
          <p:nvPr/>
        </p:nvPicPr>
        <p:blipFill>
          <a:blip r:embed="rId9" cstate="email">
            <a:alphaModFix amt="19000"/>
            <a:extLst>
              <a:ext uri="{28A0092B-C50C-407E-A947-70E740481C1C}">
                <a14:useLocalDpi xmlns:a14="http://schemas.microsoft.com/office/drawing/2010/main"/>
              </a:ext>
            </a:extLst>
          </a:blip>
          <a:srcRect/>
          <a:stretch>
            <a:fillRect/>
          </a:stretch>
        </p:blipFill>
        <p:spPr bwMode="auto">
          <a:xfrm>
            <a:off x="152400" y="914400"/>
            <a:ext cx="5159376" cy="571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extBox 1"/>
          <p:cNvSpPr txBox="1"/>
          <p:nvPr/>
        </p:nvSpPr>
        <p:spPr>
          <a:xfrm>
            <a:off x="304800" y="914400"/>
            <a:ext cx="4800600" cy="5463035"/>
          </a:xfrm>
          <a:prstGeom prst="rect">
            <a:avLst/>
          </a:prstGeom>
          <a:noFill/>
        </p:spPr>
        <p:txBody>
          <a:bodyPr wrap="square" rtlCol="0">
            <a:spAutoFit/>
          </a:bodyPr>
          <a:lstStyle/>
          <a:p>
            <a:r>
              <a:rPr lang="en-US" b="1" dirty="0" smtClean="0">
                <a:latin typeface="Comic Sans MS"/>
                <a:cs typeface="Comic Sans MS"/>
              </a:rPr>
              <a:t>Named in 1982, first cases of AIDS were in gay </a:t>
            </a:r>
            <a:r>
              <a:rPr lang="en-US" sz="2000" b="1" dirty="0" smtClean="0">
                <a:latin typeface="Comic Sans MS"/>
                <a:cs typeface="Comic Sans MS"/>
              </a:rPr>
              <a:t>men and injection </a:t>
            </a:r>
            <a:r>
              <a:rPr lang="en-US" sz="2000" b="1" dirty="0">
                <a:latin typeface="Comic Sans MS"/>
                <a:cs typeface="Comic Sans MS"/>
              </a:rPr>
              <a:t>drug users </a:t>
            </a:r>
            <a:r>
              <a:rPr lang="en-US" sz="2000" b="1" dirty="0" smtClean="0">
                <a:latin typeface="Comic Sans MS"/>
                <a:cs typeface="Comic Sans MS"/>
              </a:rPr>
              <a:t>with </a:t>
            </a:r>
            <a:r>
              <a:rPr lang="en-US" sz="2000" b="1" dirty="0">
                <a:latin typeface="Comic Sans MS"/>
                <a:cs typeface="Comic Sans MS"/>
              </a:rPr>
              <a:t>no known cause of impaired </a:t>
            </a:r>
            <a:r>
              <a:rPr lang="en-US" sz="2000" b="1" dirty="0" smtClean="0">
                <a:latin typeface="Comic Sans MS"/>
                <a:cs typeface="Comic Sans MS"/>
              </a:rPr>
              <a:t>immunity.</a:t>
            </a:r>
          </a:p>
          <a:p>
            <a:endParaRPr lang="en-US" sz="1200" b="1" dirty="0">
              <a:latin typeface="Comic Sans MS"/>
              <a:cs typeface="Comic Sans MS"/>
            </a:endParaRPr>
          </a:p>
          <a:p>
            <a:r>
              <a:rPr lang="en-US" sz="2000" b="1" dirty="0" smtClean="0">
                <a:latin typeface="Comic Sans MS"/>
                <a:cs typeface="Comic Sans MS"/>
              </a:rPr>
              <a:t>Some AIDS associated opportunistic illnesses:</a:t>
            </a:r>
          </a:p>
          <a:p>
            <a:endParaRPr lang="en-US" sz="1100" dirty="0" smtClean="0">
              <a:latin typeface="Comic Sans MS"/>
              <a:cs typeface="Comic Sans MS"/>
            </a:endParaRPr>
          </a:p>
          <a:p>
            <a:r>
              <a:rPr lang="en-US" sz="1600" i="1" dirty="0" smtClean="0">
                <a:latin typeface="Comic Sans MS"/>
                <a:cs typeface="Comic Sans MS"/>
              </a:rPr>
              <a:t>- Pneumocystis </a:t>
            </a:r>
            <a:r>
              <a:rPr lang="en-US" sz="1600" i="1" dirty="0" err="1">
                <a:latin typeface="Comic Sans MS"/>
                <a:cs typeface="Comic Sans MS"/>
              </a:rPr>
              <a:t>carinii</a:t>
            </a:r>
            <a:r>
              <a:rPr lang="en-US" sz="1600" i="1" dirty="0">
                <a:latin typeface="Comic Sans MS"/>
                <a:cs typeface="Comic Sans MS"/>
              </a:rPr>
              <a:t> </a:t>
            </a:r>
            <a:r>
              <a:rPr lang="en-US" sz="1600" dirty="0" smtClean="0">
                <a:latin typeface="Comic Sans MS"/>
                <a:cs typeface="Comic Sans MS"/>
              </a:rPr>
              <a:t>pneumonia (PCP) - fungal</a:t>
            </a:r>
            <a:endParaRPr lang="en-US" sz="1600" dirty="0">
              <a:latin typeface="Comic Sans MS"/>
              <a:cs typeface="Comic Sans MS"/>
            </a:endParaRPr>
          </a:p>
          <a:p>
            <a:r>
              <a:rPr lang="en-US" sz="1600" dirty="0" smtClean="0">
                <a:latin typeface="Comic Sans MS"/>
                <a:cs typeface="Comic Sans MS"/>
              </a:rPr>
              <a:t>- </a:t>
            </a:r>
            <a:r>
              <a:rPr lang="en-US" sz="1600" dirty="0" err="1" smtClean="0">
                <a:latin typeface="Comic Sans MS"/>
                <a:cs typeface="Comic Sans MS"/>
              </a:rPr>
              <a:t>Coccidioidomycosis</a:t>
            </a:r>
            <a:r>
              <a:rPr lang="en-US" sz="1600" dirty="0" smtClean="0">
                <a:latin typeface="Comic Sans MS"/>
                <a:cs typeface="Comic Sans MS"/>
              </a:rPr>
              <a:t> – fungal</a:t>
            </a:r>
            <a:endParaRPr lang="en-US" sz="1600" dirty="0">
              <a:latin typeface="Comic Sans MS"/>
              <a:cs typeface="Comic Sans MS"/>
            </a:endParaRPr>
          </a:p>
          <a:p>
            <a:r>
              <a:rPr lang="en-US" sz="1600" dirty="0" smtClean="0">
                <a:latin typeface="Comic Sans MS"/>
                <a:cs typeface="Comic Sans MS"/>
              </a:rPr>
              <a:t>- Cryptosporidiosis, intestinal – protozoan</a:t>
            </a:r>
          </a:p>
          <a:p>
            <a:pPr marL="285750" indent="-285750">
              <a:buFontTx/>
              <a:buChar char="-"/>
            </a:pPr>
            <a:r>
              <a:rPr lang="en-US" sz="1600" dirty="0" err="1" smtClean="0">
                <a:latin typeface="Comic Sans MS"/>
                <a:cs typeface="Comic Sans MS"/>
              </a:rPr>
              <a:t>Herpesviruses</a:t>
            </a:r>
            <a:endParaRPr lang="en-US" sz="1600" dirty="0">
              <a:latin typeface="Comic Sans MS"/>
              <a:cs typeface="Comic Sans MS"/>
            </a:endParaRPr>
          </a:p>
          <a:p>
            <a:pPr lvl="2"/>
            <a:r>
              <a:rPr lang="en-US" sz="1400" dirty="0" smtClean="0">
                <a:latin typeface="Comic Sans MS"/>
                <a:cs typeface="Comic Sans MS"/>
              </a:rPr>
              <a:t>* Cytomegalovirus </a:t>
            </a:r>
            <a:r>
              <a:rPr lang="en-US" sz="1400" dirty="0">
                <a:latin typeface="Comic Sans MS"/>
                <a:cs typeface="Comic Sans MS"/>
              </a:rPr>
              <a:t>disease </a:t>
            </a:r>
            <a:r>
              <a:rPr lang="en-US" sz="1400" dirty="0" smtClean="0">
                <a:latin typeface="Comic Sans MS"/>
                <a:cs typeface="Comic Sans MS"/>
              </a:rPr>
              <a:t> (CMV</a:t>
            </a:r>
            <a:r>
              <a:rPr lang="en-US" sz="1400" dirty="0" smtClean="0">
                <a:latin typeface="Comic Sans MS"/>
                <a:cs typeface="Comic Sans MS"/>
              </a:rPr>
              <a:t>)</a:t>
            </a:r>
            <a:endParaRPr lang="en-US" sz="1400" dirty="0">
              <a:latin typeface="Comic Sans MS"/>
              <a:cs typeface="Comic Sans MS"/>
            </a:endParaRPr>
          </a:p>
          <a:p>
            <a:r>
              <a:rPr lang="en-US" sz="1400" dirty="0" smtClean="0">
                <a:latin typeface="Comic Sans MS"/>
                <a:cs typeface="Comic Sans MS"/>
              </a:rPr>
              <a:t>	* Herpes </a:t>
            </a:r>
            <a:r>
              <a:rPr lang="en-US" sz="1400" dirty="0" smtClean="0">
                <a:latin typeface="Comic Sans MS"/>
                <a:cs typeface="Comic Sans MS"/>
              </a:rPr>
              <a:t>simplex </a:t>
            </a:r>
            <a:r>
              <a:rPr lang="en-US" sz="1400" dirty="0" smtClean="0">
                <a:latin typeface="Comic Sans MS"/>
                <a:cs typeface="Comic Sans MS"/>
              </a:rPr>
              <a:t>(HSV-1, HSV-2)</a:t>
            </a:r>
          </a:p>
          <a:p>
            <a:r>
              <a:rPr lang="en-US" sz="1400" dirty="0">
                <a:latin typeface="Comic Sans MS"/>
                <a:cs typeface="Comic Sans MS"/>
              </a:rPr>
              <a:t>	</a:t>
            </a:r>
            <a:r>
              <a:rPr lang="en-US" sz="1400" dirty="0" smtClean="0">
                <a:latin typeface="Comic Sans MS"/>
                <a:cs typeface="Comic Sans MS"/>
              </a:rPr>
              <a:t>* Kaposi's </a:t>
            </a:r>
            <a:r>
              <a:rPr lang="en-US" sz="1400" dirty="0">
                <a:latin typeface="Comic Sans MS"/>
                <a:cs typeface="Comic Sans MS"/>
              </a:rPr>
              <a:t>sarcoma tumors (HV8</a:t>
            </a:r>
            <a:r>
              <a:rPr lang="en-US" sz="1400" dirty="0" smtClean="0">
                <a:latin typeface="Comic Sans MS"/>
                <a:cs typeface="Comic Sans MS"/>
              </a:rPr>
              <a:t>)</a:t>
            </a:r>
          </a:p>
          <a:p>
            <a:r>
              <a:rPr lang="en-US" sz="1400" dirty="0">
                <a:latin typeface="Comic Sans MS"/>
                <a:cs typeface="Comic Sans MS"/>
              </a:rPr>
              <a:t>	</a:t>
            </a:r>
            <a:r>
              <a:rPr lang="en-US" sz="1400" dirty="0" smtClean="0">
                <a:latin typeface="Comic Sans MS"/>
                <a:cs typeface="Comic Sans MS"/>
              </a:rPr>
              <a:t>* </a:t>
            </a:r>
            <a:r>
              <a:rPr lang="en-US" sz="1400" dirty="0" err="1" smtClean="0">
                <a:latin typeface="Comic Sans MS"/>
                <a:cs typeface="Comic Sans MS"/>
              </a:rPr>
              <a:t>Vericilla</a:t>
            </a:r>
            <a:r>
              <a:rPr lang="en-US" sz="1400" dirty="0" smtClean="0">
                <a:latin typeface="Comic Sans MS"/>
                <a:cs typeface="Comic Sans MS"/>
              </a:rPr>
              <a:t> zoster (VZV)</a:t>
            </a:r>
            <a:endParaRPr lang="en-US" sz="1400" dirty="0" smtClean="0">
              <a:latin typeface="Comic Sans MS"/>
              <a:cs typeface="Comic Sans MS"/>
            </a:endParaRPr>
          </a:p>
          <a:p>
            <a:r>
              <a:rPr lang="en-US" sz="1600" dirty="0" smtClean="0">
                <a:latin typeface="Comic Sans MS"/>
                <a:cs typeface="Comic Sans MS"/>
              </a:rPr>
              <a:t>- </a:t>
            </a:r>
            <a:r>
              <a:rPr lang="en-US" sz="1600" dirty="0" err="1" smtClean="0">
                <a:latin typeface="Comic Sans MS"/>
                <a:cs typeface="Comic Sans MS"/>
              </a:rPr>
              <a:t>Histoplasmosis</a:t>
            </a:r>
            <a:r>
              <a:rPr lang="en-US" sz="1600" dirty="0" smtClean="0">
                <a:latin typeface="Comic Sans MS"/>
                <a:cs typeface="Comic Sans MS"/>
              </a:rPr>
              <a:t> - fungal</a:t>
            </a:r>
            <a:endParaRPr lang="en-US" sz="1600" dirty="0">
              <a:latin typeface="Comic Sans MS"/>
              <a:cs typeface="Comic Sans MS"/>
            </a:endParaRPr>
          </a:p>
          <a:p>
            <a:r>
              <a:rPr lang="en-US" sz="1600" dirty="0" smtClean="0">
                <a:latin typeface="Comic Sans MS"/>
                <a:cs typeface="Comic Sans MS"/>
              </a:rPr>
              <a:t>- </a:t>
            </a:r>
            <a:r>
              <a:rPr lang="en-US" sz="1600" dirty="0" smtClean="0">
                <a:latin typeface="Comic Sans MS"/>
                <a:cs typeface="Comic Sans MS"/>
              </a:rPr>
              <a:t>Mycobacterium </a:t>
            </a:r>
            <a:r>
              <a:rPr lang="en-US" sz="1600" dirty="0" err="1">
                <a:latin typeface="Comic Sans MS"/>
                <a:cs typeface="Comic Sans MS"/>
              </a:rPr>
              <a:t>avium</a:t>
            </a:r>
            <a:r>
              <a:rPr lang="en-US" sz="1600" dirty="0">
                <a:latin typeface="Comic Sans MS"/>
                <a:cs typeface="Comic Sans MS"/>
              </a:rPr>
              <a:t> </a:t>
            </a:r>
            <a:r>
              <a:rPr lang="en-US" sz="1600" dirty="0" smtClean="0">
                <a:latin typeface="Comic Sans MS"/>
                <a:cs typeface="Comic Sans MS"/>
              </a:rPr>
              <a:t>complex - bacterial</a:t>
            </a:r>
            <a:endParaRPr lang="en-US" sz="1600" dirty="0">
              <a:latin typeface="Comic Sans MS"/>
              <a:cs typeface="Comic Sans MS"/>
            </a:endParaRPr>
          </a:p>
          <a:p>
            <a:r>
              <a:rPr lang="en-US" sz="1600" dirty="0" smtClean="0">
                <a:latin typeface="Comic Sans MS"/>
                <a:cs typeface="Comic Sans MS"/>
              </a:rPr>
              <a:t>- Tuberculosis – bacterial</a:t>
            </a:r>
            <a:endParaRPr lang="en-US" sz="1600" dirty="0">
              <a:latin typeface="Comic Sans MS"/>
              <a:cs typeface="Comic Sans MS"/>
            </a:endParaRPr>
          </a:p>
          <a:p>
            <a:r>
              <a:rPr lang="en-US" sz="1600" i="1" dirty="0" smtClean="0">
                <a:latin typeface="Comic Sans MS"/>
                <a:cs typeface="Comic Sans MS"/>
              </a:rPr>
              <a:t>- Salmonella</a:t>
            </a:r>
            <a:r>
              <a:rPr lang="en-US" sz="1600" dirty="0" smtClean="0">
                <a:latin typeface="Comic Sans MS"/>
                <a:cs typeface="Comic Sans MS"/>
              </a:rPr>
              <a:t> septicemia - bacterial</a:t>
            </a:r>
            <a:endParaRPr lang="en-US" sz="1600" dirty="0">
              <a:latin typeface="Comic Sans MS"/>
              <a:cs typeface="Comic Sans MS"/>
            </a:endParaRPr>
          </a:p>
          <a:p>
            <a:r>
              <a:rPr lang="en-US" sz="1600" dirty="0" smtClean="0">
                <a:latin typeface="Comic Sans MS"/>
                <a:cs typeface="Comic Sans MS"/>
              </a:rPr>
              <a:t>- Toxoplasmosis </a:t>
            </a:r>
            <a:r>
              <a:rPr lang="en-US" sz="1600" dirty="0">
                <a:latin typeface="Comic Sans MS"/>
                <a:cs typeface="Comic Sans MS"/>
              </a:rPr>
              <a:t>of </a:t>
            </a:r>
            <a:r>
              <a:rPr lang="en-US" sz="1600" dirty="0" smtClean="0">
                <a:latin typeface="Comic Sans MS"/>
                <a:cs typeface="Comic Sans MS"/>
              </a:rPr>
              <a:t>brain – </a:t>
            </a:r>
            <a:r>
              <a:rPr lang="en-US" sz="1600" dirty="0" smtClean="0">
                <a:latin typeface="Comic Sans MS"/>
                <a:cs typeface="Comic Sans MS"/>
              </a:rPr>
              <a:t>protozoan</a:t>
            </a:r>
            <a:endParaRPr lang="en-US" sz="1600" dirty="0">
              <a:latin typeface="Comic Sans MS"/>
              <a:cs typeface="Comic Sans MS"/>
            </a:endParaRPr>
          </a:p>
        </p:txBody>
      </p:sp>
      <p:sp>
        <p:nvSpPr>
          <p:cNvPr id="3" name="TextBox 2"/>
          <p:cNvSpPr txBox="1"/>
          <p:nvPr/>
        </p:nvSpPr>
        <p:spPr>
          <a:xfrm>
            <a:off x="5486400" y="533400"/>
            <a:ext cx="3200400" cy="1200329"/>
          </a:xfrm>
          <a:prstGeom prst="rect">
            <a:avLst/>
          </a:prstGeom>
          <a:noFill/>
        </p:spPr>
        <p:txBody>
          <a:bodyPr wrap="square" rtlCol="0">
            <a:spAutoFit/>
          </a:bodyPr>
          <a:lstStyle/>
          <a:p>
            <a:pPr algn="ctr"/>
            <a:r>
              <a:rPr lang="en-US" dirty="0" smtClean="0">
                <a:latin typeface="Comic Sans MS"/>
                <a:cs typeface="Comic Sans MS"/>
              </a:rPr>
              <a:t>To </a:t>
            </a:r>
            <a:r>
              <a:rPr lang="en-US" dirty="0">
                <a:latin typeface="Comic Sans MS"/>
                <a:cs typeface="Comic Sans MS"/>
              </a:rPr>
              <a:t>to learn about </a:t>
            </a:r>
            <a:r>
              <a:rPr lang="en-US" dirty="0" smtClean="0">
                <a:latin typeface="Comic Sans MS"/>
                <a:cs typeface="Comic Sans MS"/>
              </a:rPr>
              <a:t>beginning of </a:t>
            </a:r>
            <a:r>
              <a:rPr lang="en-US" dirty="0">
                <a:latin typeface="Comic Sans MS"/>
                <a:cs typeface="Comic Sans MS"/>
              </a:rPr>
              <a:t>the </a:t>
            </a:r>
            <a:r>
              <a:rPr lang="en-US" dirty="0" smtClean="0">
                <a:latin typeface="Comic Sans MS"/>
                <a:cs typeface="Comic Sans MS"/>
              </a:rPr>
              <a:t>AIDS pandemic read the bestselling book “</a:t>
            </a:r>
            <a:r>
              <a:rPr lang="en-US" i="1" dirty="0" smtClean="0">
                <a:latin typeface="Comic Sans MS"/>
                <a:cs typeface="Comic Sans MS"/>
              </a:rPr>
              <a:t>And the Band Played On”</a:t>
            </a:r>
            <a:r>
              <a:rPr lang="en-US" dirty="0" smtClean="0">
                <a:latin typeface="Comic Sans MS"/>
                <a:cs typeface="Comic Sans MS"/>
              </a:rPr>
              <a:t>.</a:t>
            </a:r>
            <a:endParaRPr lang="en-US" dirty="0">
              <a:latin typeface="Comic Sans MS"/>
              <a:cs typeface="Comic Sans MS"/>
            </a:endParaRPr>
          </a:p>
        </p:txBody>
      </p:sp>
    </p:spTree>
    <p:extLst>
      <p:ext uri="{BB962C8B-B14F-4D97-AF65-F5344CB8AC3E}">
        <p14:creationId xmlns:p14="http://schemas.microsoft.com/office/powerpoint/2010/main" val="32433277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447800"/>
            <a:ext cx="4648200"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6"/>
          <p:cNvSpPr txBox="1">
            <a:spLocks noChangeArrowheads="1"/>
          </p:cNvSpPr>
          <p:nvPr/>
        </p:nvSpPr>
        <p:spPr bwMode="auto">
          <a:xfrm>
            <a:off x="0" y="6464300"/>
            <a:ext cx="3048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Images: HIV viruses budding off of infected lymphocyte, </a:t>
            </a:r>
            <a:r>
              <a:rPr lang="en-US" sz="1000">
                <a:latin typeface="Comic Sans MS" pitchFamily="66" charset="0"/>
                <a:hlinkClick r:id="rId4"/>
              </a:rPr>
              <a:t>PHIL </a:t>
            </a:r>
            <a:r>
              <a:rPr lang="en-US" sz="1000">
                <a:latin typeface="Comic Sans MS" pitchFamily="66" charset="0"/>
              </a:rPr>
              <a:t>#10000; </a:t>
            </a:r>
            <a:r>
              <a:rPr lang="en-US" sz="1000">
                <a:latin typeface="Comic Sans MS" pitchFamily="66" charset="0"/>
                <a:hlinkClick r:id="rId5"/>
              </a:rPr>
              <a:t>HIV cycle, </a:t>
            </a:r>
            <a:r>
              <a:rPr lang="en-US" sz="1000">
                <a:latin typeface="Comic Sans MS" pitchFamily="66" charset="0"/>
              </a:rPr>
              <a:t>GFDL</a:t>
            </a:r>
          </a:p>
        </p:txBody>
      </p:sp>
      <p:sp>
        <p:nvSpPr>
          <p:cNvPr id="8196" name="Text Box 6"/>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Comic Sans MS" pitchFamily="66" charset="0"/>
              </a:rPr>
              <a:t>From the  </a:t>
            </a:r>
            <a:r>
              <a:rPr lang="en-US" sz="1000" dirty="0">
                <a:latin typeface="Comic Sans MS" pitchFamily="66" charset="0"/>
                <a:hlinkClick r:id="rId6"/>
              </a:rPr>
              <a:t>Virtual Microbiology Classroom </a:t>
            </a:r>
            <a:r>
              <a:rPr lang="en-US" sz="1000" dirty="0">
                <a:latin typeface="Comic Sans MS" pitchFamily="66" charset="0"/>
              </a:rPr>
              <a:t>on </a:t>
            </a:r>
            <a:r>
              <a:rPr lang="en-US" sz="1000" dirty="0">
                <a:latin typeface="Comic Sans MS" pitchFamily="66" charset="0"/>
                <a:hlinkClick r:id="rId7"/>
              </a:rPr>
              <a:t>ScienceProfOnline.com</a:t>
            </a:r>
            <a:endParaRPr lang="en-US" sz="1000" dirty="0">
              <a:latin typeface="Comic Sans MS" pitchFamily="66" charset="0"/>
            </a:endParaRPr>
          </a:p>
        </p:txBody>
      </p:sp>
      <p:sp>
        <p:nvSpPr>
          <p:cNvPr id="9" name="TextBox 8"/>
          <p:cNvSpPr txBox="1"/>
          <p:nvPr/>
        </p:nvSpPr>
        <p:spPr>
          <a:xfrm>
            <a:off x="304800" y="3505200"/>
            <a:ext cx="3276600" cy="2292935"/>
          </a:xfrm>
          <a:prstGeom prst="rect">
            <a:avLst/>
          </a:prstGeom>
          <a:noFill/>
          <a:ln w="57150">
            <a:solidFill>
              <a:srgbClr val="00CC66"/>
            </a:solidFill>
          </a:ln>
        </p:spPr>
        <p:txBody>
          <a:bodyPr wrap="square">
            <a:spAutoFit/>
          </a:bodyPr>
          <a:lstStyle/>
          <a:p>
            <a:pPr algn="ctr">
              <a:defRPr/>
            </a:pPr>
            <a:endParaRPr lang="en-US" dirty="0">
              <a:latin typeface="Comic Sans MS" pitchFamily="66" charset="0"/>
            </a:endParaRPr>
          </a:p>
          <a:p>
            <a:pPr algn="ctr">
              <a:defRPr/>
            </a:pPr>
            <a:r>
              <a:rPr lang="en-US" sz="2800" b="1" dirty="0" smtClean="0">
                <a:solidFill>
                  <a:srgbClr val="FF0000"/>
                </a:solidFill>
                <a:latin typeface="Comic Sans MS" pitchFamily="66" charset="0"/>
              </a:rPr>
              <a:t>REVIEW!</a:t>
            </a:r>
            <a:endParaRPr lang="en-US" sz="2800" b="1" dirty="0">
              <a:solidFill>
                <a:srgbClr val="FF0000"/>
              </a:solidFill>
              <a:latin typeface="Comic Sans MS" pitchFamily="66" charset="0"/>
            </a:endParaRPr>
          </a:p>
          <a:p>
            <a:pPr algn="ctr">
              <a:defRPr/>
            </a:pPr>
            <a:endParaRPr lang="en-US" sz="1100" dirty="0">
              <a:latin typeface="Comic Sans MS" pitchFamily="66" charset="0"/>
              <a:hlinkClick r:id="rId8"/>
            </a:endParaRPr>
          </a:p>
          <a:p>
            <a:pPr algn="ctr">
              <a:defRPr/>
            </a:pPr>
            <a:r>
              <a:rPr lang="en-US" sz="2800" dirty="0">
                <a:latin typeface="Comic Sans MS" pitchFamily="66" charset="0"/>
                <a:hlinkClick r:id="rId8"/>
              </a:rPr>
              <a:t>HIV Replication</a:t>
            </a:r>
            <a:r>
              <a:rPr lang="en-US" sz="2800" dirty="0">
                <a:latin typeface="Comic Sans MS" pitchFamily="66" charset="0"/>
              </a:rPr>
              <a:t> </a:t>
            </a:r>
            <a:r>
              <a:rPr lang="en-US" sz="2000" dirty="0">
                <a:latin typeface="Comic Sans MS" pitchFamily="66" charset="0"/>
              </a:rPr>
              <a:t>animation and quiz from McGraw-Hill.</a:t>
            </a:r>
          </a:p>
          <a:p>
            <a:pPr algn="ctr">
              <a:defRPr/>
            </a:pPr>
            <a:r>
              <a:rPr lang="en-US" dirty="0">
                <a:latin typeface="Comic Sans MS" pitchFamily="66" charset="0"/>
              </a:rPr>
              <a:t> </a:t>
            </a:r>
          </a:p>
        </p:txBody>
      </p:sp>
      <p:pic>
        <p:nvPicPr>
          <p:cNvPr id="10" name="Picture 15" descr="Picture7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4800" y="304800"/>
            <a:ext cx="3124200"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343400" y="228600"/>
            <a:ext cx="4114800" cy="1092607"/>
          </a:xfrm>
          <a:prstGeom prst="rect">
            <a:avLst/>
          </a:prstGeom>
          <a:noFill/>
        </p:spPr>
        <p:txBody>
          <a:bodyPr wrap="square" rtlCol="0">
            <a:spAutoFit/>
          </a:bodyPr>
          <a:lstStyle/>
          <a:p>
            <a:pPr algn="ctr"/>
            <a:r>
              <a:rPr lang="en-US" sz="1600" b="1" dirty="0">
                <a:solidFill>
                  <a:srgbClr val="AE0000"/>
                </a:solidFill>
                <a:latin typeface="Comic Sans MS" pitchFamily="66" charset="0"/>
              </a:rPr>
              <a:t>Where does </a:t>
            </a:r>
            <a:r>
              <a:rPr lang="en-US" sz="1600" b="1" dirty="0" smtClean="0">
                <a:solidFill>
                  <a:srgbClr val="AE0000"/>
                </a:solidFill>
                <a:latin typeface="Comic Sans MS" pitchFamily="66" charset="0"/>
              </a:rPr>
              <a:t>the HIV </a:t>
            </a:r>
            <a:r>
              <a:rPr lang="en-US" sz="1600" b="1" dirty="0">
                <a:solidFill>
                  <a:srgbClr val="AE0000"/>
                </a:solidFill>
                <a:latin typeface="Comic Sans MS" pitchFamily="66" charset="0"/>
              </a:rPr>
              <a:t>virus hide? </a:t>
            </a:r>
            <a:endParaRPr lang="en-US" sz="1600" b="1" dirty="0" smtClean="0">
              <a:solidFill>
                <a:srgbClr val="AE0000"/>
              </a:solidFill>
              <a:latin typeface="Comic Sans MS" pitchFamily="66" charset="0"/>
            </a:endParaRPr>
          </a:p>
          <a:p>
            <a:pPr algn="ctr"/>
            <a:endParaRPr lang="en-US" sz="300" dirty="0" smtClean="0">
              <a:latin typeface="Comic Sans MS" pitchFamily="66" charset="0"/>
            </a:endParaRPr>
          </a:p>
          <a:p>
            <a:pPr algn="ctr"/>
            <a:r>
              <a:rPr lang="en-US" sz="1400" dirty="0" smtClean="0">
                <a:latin typeface="Comic Sans MS" pitchFamily="66" charset="0"/>
              </a:rPr>
              <a:t>Primates have a similar disease SIV, that ultimately gave rise to the HIV epidemic. </a:t>
            </a:r>
            <a:endParaRPr lang="en-US" sz="1600" dirty="0">
              <a:latin typeface="Comic Sans MS" pitchFamily="66" charset="0"/>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sz="half" idx="1"/>
          </p:nvPr>
        </p:nvSpPr>
        <p:spPr>
          <a:xfrm>
            <a:off x="152400" y="1298575"/>
            <a:ext cx="5410200" cy="5589588"/>
          </a:xfrm>
        </p:spPr>
        <p:txBody>
          <a:bodyPr/>
          <a:lstStyle/>
          <a:p>
            <a:pPr eaLnBrk="1" hangingPunct="1">
              <a:lnSpc>
                <a:spcPct val="80000"/>
              </a:lnSpc>
              <a:buFontTx/>
              <a:buNone/>
              <a:defRPr/>
            </a:pPr>
            <a:r>
              <a:rPr lang="en-US" sz="1400" dirty="0" smtClean="0">
                <a:latin typeface="Comic Sans MS" pitchFamily="66" charset="0"/>
              </a:rPr>
              <a:t>Most colds causes by Rhinoviruses </a:t>
            </a:r>
            <a:r>
              <a:rPr lang="en-US" sz="1200" dirty="0" smtClean="0">
                <a:latin typeface="Comic Sans MS" pitchFamily="66" charset="0"/>
              </a:rPr>
              <a:t>(genus) </a:t>
            </a:r>
            <a:r>
              <a:rPr lang="en-US" sz="1400" dirty="0" smtClean="0">
                <a:latin typeface="Comic Sans MS" pitchFamily="66" charset="0"/>
              </a:rPr>
              <a:t>and Coronavirus </a:t>
            </a:r>
            <a:r>
              <a:rPr lang="en-US" sz="1200" dirty="0" smtClean="0">
                <a:latin typeface="Comic Sans MS" pitchFamily="66" charset="0"/>
              </a:rPr>
              <a:t>(a group within a genus). </a:t>
            </a:r>
            <a:r>
              <a:rPr lang="en-US" sz="1400" dirty="0" smtClean="0">
                <a:latin typeface="Comic Sans MS" pitchFamily="66" charset="0"/>
              </a:rPr>
              <a:t>But more than 200 different viral types can cause colds. That is why vaccination not practical.</a:t>
            </a:r>
            <a:endParaRPr lang="en-US" sz="1200" dirty="0" smtClean="0">
              <a:latin typeface="Comic Sans MS" pitchFamily="66" charset="0"/>
            </a:endParaRPr>
          </a:p>
          <a:p>
            <a:pPr eaLnBrk="1" hangingPunct="1">
              <a:lnSpc>
                <a:spcPct val="80000"/>
              </a:lnSpc>
              <a:buFontTx/>
              <a:buNone/>
              <a:defRPr/>
            </a:pPr>
            <a:endParaRPr lang="en-US" sz="1100" dirty="0" smtClean="0">
              <a:latin typeface="Comic Sans MS" pitchFamily="66" charset="0"/>
            </a:endParaRPr>
          </a:p>
          <a:p>
            <a:pPr eaLnBrk="1" hangingPunct="1">
              <a:lnSpc>
                <a:spcPct val="80000"/>
              </a:lnSpc>
              <a:buFontTx/>
              <a:buNone/>
              <a:defRPr/>
            </a:pPr>
            <a:r>
              <a:rPr lang="en-US" sz="1400" b="1" dirty="0" smtClean="0">
                <a:latin typeface="Comic Sans MS" pitchFamily="66" charset="0"/>
              </a:rPr>
              <a:t>AKA</a:t>
            </a:r>
            <a:r>
              <a:rPr lang="en-US" sz="1400" dirty="0" smtClean="0">
                <a:latin typeface="Comic Sans MS" pitchFamily="66" charset="0"/>
              </a:rPr>
              <a:t>: </a:t>
            </a:r>
            <a:r>
              <a:rPr lang="en-US" sz="1400" dirty="0" err="1" smtClean="0">
                <a:latin typeface="Comic Sans MS" pitchFamily="66" charset="0"/>
              </a:rPr>
              <a:t>Nasopharyngitis</a:t>
            </a:r>
            <a:r>
              <a:rPr lang="en-US" sz="1400" dirty="0" smtClean="0">
                <a:latin typeface="Comic Sans MS" pitchFamily="66" charset="0"/>
              </a:rPr>
              <a:t>, acute viral </a:t>
            </a:r>
            <a:r>
              <a:rPr lang="en-US" sz="1400" dirty="0" err="1" smtClean="0">
                <a:latin typeface="Comic Sans MS" pitchFamily="66" charset="0"/>
              </a:rPr>
              <a:t>rhinopharyngitis</a:t>
            </a:r>
            <a:r>
              <a:rPr lang="en-US" sz="1400" dirty="0" smtClean="0">
                <a:latin typeface="Comic Sans MS" pitchFamily="66" charset="0"/>
              </a:rPr>
              <a:t>, acute </a:t>
            </a:r>
            <a:r>
              <a:rPr lang="en-US" sz="1400" dirty="0" err="1" smtClean="0">
                <a:latin typeface="Comic Sans MS" pitchFamily="66" charset="0"/>
              </a:rPr>
              <a:t>coryza</a:t>
            </a:r>
            <a:r>
              <a:rPr lang="en-US" sz="1400" dirty="0" smtClean="0">
                <a:latin typeface="Comic Sans MS" pitchFamily="66" charset="0"/>
              </a:rPr>
              <a:t> </a:t>
            </a:r>
            <a:r>
              <a:rPr lang="en-US" sz="1200" dirty="0" smtClean="0">
                <a:latin typeface="Comic Sans MS" pitchFamily="66" charset="0"/>
              </a:rPr>
              <a:t>(say </a:t>
            </a:r>
            <a:r>
              <a:rPr lang="en-US" sz="1200" dirty="0" err="1" smtClean="0">
                <a:latin typeface="Comic Sans MS" pitchFamily="66" charset="0"/>
              </a:rPr>
              <a:t>coe</a:t>
            </a:r>
            <a:r>
              <a:rPr lang="en-US" sz="1200" dirty="0" smtClean="0">
                <a:latin typeface="Comic Sans MS" pitchFamily="66" charset="0"/>
              </a:rPr>
              <a:t>-</a:t>
            </a:r>
            <a:r>
              <a:rPr lang="en-US" sz="1200" dirty="0" err="1" smtClean="0">
                <a:latin typeface="Comic Sans MS" pitchFamily="66" charset="0"/>
              </a:rPr>
              <a:t>rize</a:t>
            </a:r>
            <a:r>
              <a:rPr lang="en-US" sz="1200" dirty="0" smtClean="0">
                <a:latin typeface="Comic Sans MS" pitchFamily="66" charset="0"/>
              </a:rPr>
              <a:t>-ah).</a:t>
            </a:r>
          </a:p>
          <a:p>
            <a:pPr eaLnBrk="1" hangingPunct="1">
              <a:lnSpc>
                <a:spcPct val="80000"/>
              </a:lnSpc>
              <a:buFontTx/>
              <a:buNone/>
              <a:defRPr/>
            </a:pPr>
            <a:endParaRPr lang="en-US" sz="1400" dirty="0" smtClean="0">
              <a:latin typeface="Comic Sans MS" pitchFamily="66" charset="0"/>
            </a:endParaRPr>
          </a:p>
          <a:p>
            <a:pPr eaLnBrk="1" hangingPunct="1">
              <a:lnSpc>
                <a:spcPct val="80000"/>
              </a:lnSpc>
              <a:buFontTx/>
              <a:buNone/>
              <a:defRPr/>
            </a:pPr>
            <a:r>
              <a:rPr lang="en-US" sz="1400" b="1" dirty="0" smtClean="0">
                <a:latin typeface="Comic Sans MS" pitchFamily="66" charset="0"/>
              </a:rPr>
              <a:t>TRANSMISSION:</a:t>
            </a:r>
            <a:r>
              <a:rPr lang="en-US" sz="1400" dirty="0" smtClean="0">
                <a:latin typeface="Comic Sans MS" pitchFamily="66" charset="0"/>
              </a:rPr>
              <a:t> </a:t>
            </a:r>
          </a:p>
          <a:p>
            <a:pPr eaLnBrk="1" hangingPunct="1">
              <a:lnSpc>
                <a:spcPct val="80000"/>
              </a:lnSpc>
              <a:buFontTx/>
              <a:buNone/>
              <a:defRPr/>
            </a:pPr>
            <a:endParaRPr lang="en-US" sz="500" dirty="0" smtClean="0">
              <a:latin typeface="Comic Sans MS" pitchFamily="66" charset="0"/>
            </a:endParaRPr>
          </a:p>
          <a:p>
            <a:pPr marL="685800" lvl="1" indent="-228600" eaLnBrk="1" hangingPunct="1">
              <a:lnSpc>
                <a:spcPct val="80000"/>
              </a:lnSpc>
              <a:buFontTx/>
              <a:buAutoNum type="arabicPeriod"/>
              <a:defRPr/>
            </a:pPr>
            <a:r>
              <a:rPr lang="en-US" sz="1200" dirty="0" smtClean="0">
                <a:latin typeface="Comic Sans MS" pitchFamily="66" charset="0"/>
              </a:rPr>
              <a:t>Spreads from infected persons through air-borne droplets, direct contact with nasal secretions or </a:t>
            </a:r>
            <a:r>
              <a:rPr lang="en-US" sz="1600" b="1" dirty="0" smtClean="0">
                <a:solidFill>
                  <a:schemeClr val="tx1">
                    <a:lumMod val="65000"/>
                    <a:lumOff val="35000"/>
                  </a:schemeClr>
                </a:solidFill>
                <a:latin typeface="Comic Sans MS" pitchFamily="66" charset="0"/>
              </a:rPr>
              <a:t>fomites</a:t>
            </a:r>
            <a:r>
              <a:rPr lang="en-US" sz="1200" dirty="0" smtClean="0">
                <a:latin typeface="Comic Sans MS" pitchFamily="66" charset="0"/>
              </a:rPr>
              <a:t>.</a:t>
            </a:r>
          </a:p>
          <a:p>
            <a:pPr marL="685800" lvl="1" indent="-228600" eaLnBrk="1" hangingPunct="1">
              <a:lnSpc>
                <a:spcPct val="80000"/>
              </a:lnSpc>
              <a:buFontTx/>
              <a:buAutoNum type="arabicPeriod"/>
              <a:defRPr/>
            </a:pPr>
            <a:endParaRPr lang="en-US" sz="1200" dirty="0">
              <a:latin typeface="Comic Sans MS" pitchFamily="66" charset="0"/>
            </a:endParaRPr>
          </a:p>
          <a:p>
            <a:pPr marL="685800" lvl="1" indent="-228600" eaLnBrk="1" hangingPunct="1">
              <a:lnSpc>
                <a:spcPct val="80000"/>
              </a:lnSpc>
              <a:buFontTx/>
              <a:buAutoNum type="arabicPeriod"/>
              <a:defRPr/>
            </a:pPr>
            <a:r>
              <a:rPr lang="en-US" sz="1200" dirty="0" smtClean="0">
                <a:latin typeface="Comic Sans MS" pitchFamily="66" charset="0"/>
              </a:rPr>
              <a:t>Infects cells of the nasal and adenoid mucous membrane.</a:t>
            </a:r>
          </a:p>
          <a:p>
            <a:pPr eaLnBrk="1" hangingPunct="1">
              <a:lnSpc>
                <a:spcPct val="80000"/>
              </a:lnSpc>
              <a:buFontTx/>
              <a:buAutoNum type="arabicPeriod"/>
              <a:defRPr/>
            </a:pPr>
            <a:endParaRPr lang="en-US" sz="600" dirty="0" smtClean="0">
              <a:latin typeface="Comic Sans MS" pitchFamily="66" charset="0"/>
            </a:endParaRPr>
          </a:p>
          <a:p>
            <a:pPr eaLnBrk="1" hangingPunct="1">
              <a:lnSpc>
                <a:spcPct val="80000"/>
              </a:lnSpc>
              <a:buFontTx/>
              <a:buAutoNum type="arabicPeriod"/>
              <a:defRPr/>
            </a:pPr>
            <a:endParaRPr lang="en-US" sz="600" dirty="0" smtClean="0">
              <a:latin typeface="Comic Sans MS" pitchFamily="66" charset="0"/>
            </a:endParaRPr>
          </a:p>
          <a:p>
            <a:pPr marL="457200" lvl="1" indent="0" eaLnBrk="1" hangingPunct="1">
              <a:lnSpc>
                <a:spcPct val="80000"/>
              </a:lnSpc>
              <a:buFontTx/>
              <a:buNone/>
              <a:defRPr/>
            </a:pPr>
            <a:r>
              <a:rPr lang="en-US" sz="1200" dirty="0" smtClean="0">
                <a:latin typeface="Comic Sans MS" pitchFamily="66" charset="0"/>
              </a:rPr>
              <a:t>3. </a:t>
            </a:r>
            <a:r>
              <a:rPr lang="en-US" sz="1200" dirty="0">
                <a:latin typeface="Comic Sans MS" pitchFamily="66" charset="0"/>
              </a:rPr>
              <a:t>T</a:t>
            </a:r>
            <a:r>
              <a:rPr lang="en-US" sz="1200" dirty="0" smtClean="0">
                <a:latin typeface="Comic Sans MS" pitchFamily="66" charset="0"/>
              </a:rPr>
              <a:t>rick infected cells into making more cold viruses, which are then transmitted as you sneeze or touch things with hands contaminated with nasal secretions.</a:t>
            </a:r>
          </a:p>
          <a:p>
            <a:pPr marL="457200" lvl="1" indent="0" eaLnBrk="1" hangingPunct="1">
              <a:lnSpc>
                <a:spcPct val="80000"/>
              </a:lnSpc>
              <a:buFontTx/>
              <a:buNone/>
              <a:defRPr/>
            </a:pPr>
            <a:endParaRPr lang="en-US" sz="600" dirty="0" smtClean="0">
              <a:latin typeface="Comic Sans MS" pitchFamily="66" charset="0"/>
            </a:endParaRPr>
          </a:p>
          <a:p>
            <a:pPr marL="457200" lvl="1" indent="0" eaLnBrk="1" hangingPunct="1">
              <a:lnSpc>
                <a:spcPct val="80000"/>
              </a:lnSpc>
              <a:buFontTx/>
              <a:buNone/>
              <a:defRPr/>
            </a:pPr>
            <a:r>
              <a:rPr lang="en-US" sz="1200" dirty="0" smtClean="0">
                <a:latin typeface="Comic Sans MS" pitchFamily="66" charset="0"/>
              </a:rPr>
              <a:t>4. When your body catches on, inflammation occurs as body tries to rid itself of virus. It's at this point that you get fever and other cold symptoms.</a:t>
            </a:r>
          </a:p>
          <a:p>
            <a:pPr eaLnBrk="1" hangingPunct="1">
              <a:lnSpc>
                <a:spcPct val="80000"/>
              </a:lnSpc>
              <a:buFontTx/>
              <a:buNone/>
              <a:defRPr/>
            </a:pPr>
            <a:endParaRPr lang="en-US" sz="1400" dirty="0" smtClean="0">
              <a:latin typeface="Comic Sans MS" pitchFamily="66" charset="0"/>
            </a:endParaRPr>
          </a:p>
          <a:p>
            <a:pPr eaLnBrk="1" hangingPunct="1">
              <a:lnSpc>
                <a:spcPct val="80000"/>
              </a:lnSpc>
              <a:buFontTx/>
              <a:buNone/>
              <a:defRPr/>
            </a:pPr>
            <a:r>
              <a:rPr lang="en-US" sz="1400" b="1" dirty="0" smtClean="0">
                <a:latin typeface="Comic Sans MS" pitchFamily="66" charset="0"/>
              </a:rPr>
              <a:t>SYMPTOMS:</a:t>
            </a:r>
            <a:r>
              <a:rPr lang="en-US" sz="1400" dirty="0" smtClean="0">
                <a:latin typeface="Comic Sans MS" pitchFamily="66" charset="0"/>
              </a:rPr>
              <a:t> Sore throat, runny nose, nasal congestion, sneezing and cough; muscle aches, fatigue, malaise, headaches, muscle weakness, and loss of appetite. </a:t>
            </a:r>
            <a:r>
              <a:rPr lang="en-US" sz="1200" dirty="0" smtClean="0">
                <a:latin typeface="Comic Sans MS" pitchFamily="66" charset="0"/>
              </a:rPr>
              <a:t>(Fever and extreme exhaustion more commonly associated with influenza). </a:t>
            </a:r>
          </a:p>
          <a:p>
            <a:pPr eaLnBrk="1" hangingPunct="1">
              <a:lnSpc>
                <a:spcPct val="80000"/>
              </a:lnSpc>
              <a:buFontTx/>
              <a:buNone/>
              <a:defRPr/>
            </a:pPr>
            <a:endParaRPr lang="en-US" sz="1400" dirty="0" smtClean="0">
              <a:latin typeface="Comic Sans MS" pitchFamily="66" charset="0"/>
            </a:endParaRPr>
          </a:p>
          <a:p>
            <a:pPr eaLnBrk="1" hangingPunct="1">
              <a:lnSpc>
                <a:spcPct val="80000"/>
              </a:lnSpc>
              <a:buFontTx/>
              <a:buNone/>
              <a:defRPr/>
            </a:pPr>
            <a:r>
              <a:rPr lang="en-US" sz="1400" b="1" dirty="0" smtClean="0">
                <a:latin typeface="Comic Sans MS" pitchFamily="66" charset="0"/>
              </a:rPr>
              <a:t>COURSE:</a:t>
            </a:r>
            <a:r>
              <a:rPr lang="en-US" sz="1400" dirty="0" smtClean="0">
                <a:latin typeface="Comic Sans MS" pitchFamily="66" charset="0"/>
              </a:rPr>
              <a:t> Symptoms usually resolve after ~ 1 week, but can last up to two.</a:t>
            </a:r>
          </a:p>
          <a:p>
            <a:pPr eaLnBrk="1" hangingPunct="1">
              <a:lnSpc>
                <a:spcPct val="80000"/>
              </a:lnSpc>
              <a:defRPr/>
            </a:pPr>
            <a:endParaRPr lang="en-US" sz="1400" dirty="0" smtClean="0">
              <a:latin typeface="Comic Sans MS" pitchFamily="66" charset="0"/>
            </a:endParaRPr>
          </a:p>
          <a:p>
            <a:pPr eaLnBrk="1" hangingPunct="1">
              <a:lnSpc>
                <a:spcPct val="80000"/>
              </a:lnSpc>
              <a:defRPr/>
            </a:pPr>
            <a:endParaRPr lang="en-US" sz="1400" dirty="0" smtClean="0">
              <a:latin typeface="Comic Sans MS" pitchFamily="66" charset="0"/>
            </a:endParaRPr>
          </a:p>
        </p:txBody>
      </p:sp>
      <p:pic>
        <p:nvPicPr>
          <p:cNvPr id="921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792" y="4648200"/>
            <a:ext cx="175219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Text Box 16"/>
          <p:cNvSpPr txBox="1">
            <a:spLocks noChangeArrowheads="1"/>
          </p:cNvSpPr>
          <p:nvPr/>
        </p:nvSpPr>
        <p:spPr bwMode="auto">
          <a:xfrm>
            <a:off x="152400" y="152400"/>
            <a:ext cx="57150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rgbClr val="666699"/>
                </a:solidFill>
                <a:latin typeface="Comic Sans MS"/>
                <a:cs typeface="Comic Sans MS"/>
              </a:rPr>
              <a:t>Disease, </a:t>
            </a:r>
            <a:r>
              <a:rPr lang="en-US" sz="2400" b="1" dirty="0">
                <a:solidFill>
                  <a:srgbClr val="666699"/>
                </a:solidFill>
                <a:latin typeface="Curlz MT" pitchFamily="82" charset="0"/>
              </a:rPr>
              <a:t>Please</a:t>
            </a:r>
            <a:r>
              <a:rPr lang="en-US" sz="2000" b="1" dirty="0">
                <a:latin typeface="Comic Sans MS" pitchFamily="66" charset="0"/>
              </a:rPr>
              <a:t>: </a:t>
            </a:r>
            <a:r>
              <a:rPr lang="en-US" sz="3200" b="1" dirty="0" smtClean="0">
                <a:solidFill>
                  <a:schemeClr val="tx1">
                    <a:lumMod val="65000"/>
                    <a:lumOff val="35000"/>
                  </a:schemeClr>
                </a:solidFill>
                <a:latin typeface="Comic Sans MS" pitchFamily="66" charset="0"/>
              </a:rPr>
              <a:t>Common Cold</a:t>
            </a:r>
            <a:endParaRPr lang="en-US" sz="900" b="1" dirty="0">
              <a:solidFill>
                <a:schemeClr val="tx1">
                  <a:lumMod val="65000"/>
                  <a:lumOff val="35000"/>
                </a:schemeClr>
              </a:solidFill>
              <a:latin typeface="Comic Sans MS" pitchFamily="66" charset="0"/>
            </a:endParaRPr>
          </a:p>
          <a:p>
            <a:pPr eaLnBrk="1" hangingPunct="1">
              <a:spcBef>
                <a:spcPct val="50000"/>
              </a:spcBef>
            </a:pPr>
            <a:endParaRPr lang="en-US" sz="100" b="1" dirty="0">
              <a:solidFill>
                <a:srgbClr val="99FF33"/>
              </a:solidFill>
              <a:latin typeface="Comic Sans MS" pitchFamily="66" charset="0"/>
            </a:endParaRPr>
          </a:p>
          <a:p>
            <a:pPr eaLnBrk="1" hangingPunct="1">
              <a:spcBef>
                <a:spcPct val="50000"/>
              </a:spcBef>
            </a:pPr>
            <a:r>
              <a:rPr lang="en-US" sz="1400" dirty="0">
                <a:latin typeface="Comic Sans MS" pitchFamily="66" charset="0"/>
              </a:rPr>
              <a:t>Caused by </a:t>
            </a:r>
            <a:r>
              <a:rPr lang="en-US" sz="1600" b="1" dirty="0" err="1">
                <a:solidFill>
                  <a:srgbClr val="66FF33"/>
                </a:solidFill>
                <a:latin typeface="Comic Sans MS" pitchFamily="66" charset="0"/>
              </a:rPr>
              <a:t>nonenveloped</a:t>
            </a:r>
            <a:r>
              <a:rPr lang="en-US" sz="1600" b="1" dirty="0">
                <a:latin typeface="Comic Sans MS" pitchFamily="66" charset="0"/>
              </a:rPr>
              <a:t> </a:t>
            </a:r>
            <a:r>
              <a:rPr lang="en-US" sz="1600" b="1" dirty="0" err="1">
                <a:latin typeface="Comic Sans MS" pitchFamily="66" charset="0"/>
              </a:rPr>
              <a:t>ssRNA</a:t>
            </a:r>
            <a:r>
              <a:rPr lang="en-US" sz="1400" b="1" dirty="0">
                <a:latin typeface="Comic Sans MS" pitchFamily="66" charset="0"/>
              </a:rPr>
              <a:t> </a:t>
            </a:r>
            <a:r>
              <a:rPr lang="en-US" sz="1400" dirty="0">
                <a:latin typeface="Comic Sans MS" pitchFamily="66" charset="0"/>
              </a:rPr>
              <a:t>animal viruses</a:t>
            </a:r>
            <a:endParaRPr lang="en-US" sz="1600" dirty="0">
              <a:latin typeface="Comic Sans MS" pitchFamily="66" charset="0"/>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290739">
            <a:off x="5596267" y="1884955"/>
            <a:ext cx="3062785" cy="258373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222" name="Text Box 6"/>
          <p:cNvSpPr txBox="1">
            <a:spLocks noChangeArrowheads="1"/>
          </p:cNvSpPr>
          <p:nvPr/>
        </p:nvSpPr>
        <p:spPr bwMode="auto">
          <a:xfrm>
            <a:off x="0" y="6616700"/>
            <a:ext cx="4267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Images: </a:t>
            </a:r>
            <a:r>
              <a:rPr lang="en-US" sz="1000">
                <a:latin typeface="Comic Sans MS" pitchFamily="66" charset="0"/>
                <a:hlinkClick r:id="rId5"/>
              </a:rPr>
              <a:t>Man sneezing</a:t>
            </a:r>
            <a:r>
              <a:rPr lang="en-US" sz="1000">
                <a:latin typeface="Comic Sans MS" pitchFamily="66" charset="0"/>
              </a:rPr>
              <a:t>,  PHIL #11162, Graphic of </a:t>
            </a:r>
            <a:r>
              <a:rPr lang="en-US" sz="1000">
                <a:latin typeface="Comic Sans MS" pitchFamily="66" charset="0"/>
                <a:hlinkClick r:id="rId6"/>
              </a:rPr>
              <a:t>Rhinovirus</a:t>
            </a:r>
            <a:r>
              <a:rPr lang="en-US" sz="1000">
                <a:latin typeface="Comic Sans MS" pitchFamily="66" charset="0"/>
              </a:rPr>
              <a:t>, Wiki</a:t>
            </a:r>
          </a:p>
        </p:txBody>
      </p:sp>
      <p:sp>
        <p:nvSpPr>
          <p:cNvPr id="9223" name="Text Box 6"/>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7"/>
              </a:rPr>
              <a:t>Virtual Microbiology Classroom </a:t>
            </a:r>
            <a:r>
              <a:rPr lang="en-US" sz="1000">
                <a:latin typeface="Comic Sans MS" pitchFamily="66" charset="0"/>
              </a:rPr>
              <a:t>on </a:t>
            </a:r>
            <a:r>
              <a:rPr lang="en-US" sz="1000">
                <a:latin typeface="Comic Sans MS" pitchFamily="66" charset="0"/>
                <a:hlinkClick r:id="rId8"/>
              </a:rPr>
              <a:t>ScienceProfOnline.com</a:t>
            </a:r>
            <a:endParaRPr lang="en-US" sz="1000">
              <a:latin typeface="Comic Sans MS" pitchFamily="66" charset="0"/>
            </a:endParaRPr>
          </a:p>
        </p:txBody>
      </p:sp>
      <p:sp>
        <p:nvSpPr>
          <p:cNvPr id="9" name="TextBox 8"/>
          <p:cNvSpPr txBox="1"/>
          <p:nvPr/>
        </p:nvSpPr>
        <p:spPr>
          <a:xfrm>
            <a:off x="5638800" y="152400"/>
            <a:ext cx="3327400" cy="1308050"/>
          </a:xfrm>
          <a:prstGeom prst="rect">
            <a:avLst/>
          </a:prstGeom>
          <a:noFill/>
        </p:spPr>
        <p:txBody>
          <a:bodyPr wrap="square" rtlCol="0">
            <a:spAutoFit/>
          </a:bodyPr>
          <a:lstStyle/>
          <a:p>
            <a:pPr algn="ctr"/>
            <a:r>
              <a:rPr lang="en-US" sz="1600" b="1" dirty="0" smtClean="0">
                <a:solidFill>
                  <a:schemeClr val="bg1">
                    <a:lumMod val="50000"/>
                  </a:schemeClr>
                </a:solidFill>
                <a:latin typeface="Comic Sans MS" pitchFamily="66" charset="0"/>
              </a:rPr>
              <a:t>Can cold viruses </a:t>
            </a:r>
            <a:r>
              <a:rPr lang="en-US" sz="1600" b="1" dirty="0">
                <a:solidFill>
                  <a:schemeClr val="bg1">
                    <a:lumMod val="50000"/>
                  </a:schemeClr>
                </a:solidFill>
                <a:latin typeface="Comic Sans MS" pitchFamily="66" charset="0"/>
              </a:rPr>
              <a:t>hide? </a:t>
            </a:r>
            <a:endParaRPr lang="en-US" sz="1600" b="1" dirty="0" smtClean="0">
              <a:solidFill>
                <a:schemeClr val="bg1">
                  <a:lumMod val="50000"/>
                </a:schemeClr>
              </a:solidFill>
              <a:latin typeface="Comic Sans MS" pitchFamily="66" charset="0"/>
            </a:endParaRPr>
          </a:p>
          <a:p>
            <a:pPr algn="ctr"/>
            <a:endParaRPr lang="en-US" sz="300" dirty="0" smtClean="0">
              <a:latin typeface="Comic Sans MS" pitchFamily="66" charset="0"/>
            </a:endParaRPr>
          </a:p>
          <a:p>
            <a:pPr algn="ctr"/>
            <a:r>
              <a:rPr lang="en-US" sz="1400" dirty="0" smtClean="0">
                <a:latin typeface="Comic Sans MS" pitchFamily="66" charset="0"/>
              </a:rPr>
              <a:t>They can’t. Only infect humans, but like most diseases, were probably of animal origin (</a:t>
            </a:r>
            <a:r>
              <a:rPr lang="en-US" sz="1400" dirty="0" err="1" smtClean="0">
                <a:latin typeface="Comic Sans MS" pitchFamily="66" charset="0"/>
              </a:rPr>
              <a:t>zoonoses</a:t>
            </a:r>
            <a:r>
              <a:rPr lang="en-US" sz="1400" dirty="0" smtClean="0">
                <a:latin typeface="Comic Sans MS" pitchFamily="66" charset="0"/>
              </a:rPr>
              <a:t>).</a:t>
            </a:r>
            <a:endParaRPr lang="en-US" sz="1600" dirty="0">
              <a:latin typeface="Comic Sans MS" pitchFamily="66" charset="0"/>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47638" y="85820"/>
            <a:ext cx="4576762" cy="1133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dirty="0" smtClean="0">
                <a:solidFill>
                  <a:srgbClr val="666699"/>
                </a:solidFill>
                <a:latin typeface="Comic Sans MS"/>
                <a:cs typeface="Comic Sans MS"/>
              </a:rPr>
              <a:t>Disease, </a:t>
            </a:r>
            <a:r>
              <a:rPr lang="en-US" sz="3200" b="1" dirty="0" smtClean="0">
                <a:solidFill>
                  <a:srgbClr val="666699"/>
                </a:solidFill>
                <a:latin typeface="Curlz MT" pitchFamily="82" charset="0"/>
              </a:rPr>
              <a:t>Please</a:t>
            </a:r>
            <a:r>
              <a:rPr lang="en-US" sz="2000" b="1" dirty="0" smtClean="0">
                <a:latin typeface="Comic Sans MS" pitchFamily="66" charset="0"/>
              </a:rPr>
              <a:t>: </a:t>
            </a:r>
          </a:p>
          <a:p>
            <a:r>
              <a:rPr lang="en-US" sz="2400" b="1" dirty="0" smtClean="0">
                <a:solidFill>
                  <a:schemeClr val="tx1">
                    <a:lumMod val="65000"/>
                    <a:lumOff val="35000"/>
                  </a:schemeClr>
                </a:solidFill>
                <a:latin typeface="Comic Sans MS" pitchFamily="66" charset="0"/>
              </a:rPr>
              <a:t>Measles</a:t>
            </a:r>
            <a:r>
              <a:rPr lang="en-US" sz="2400" b="1" dirty="0">
                <a:solidFill>
                  <a:schemeClr val="tx1">
                    <a:lumMod val="65000"/>
                    <a:lumOff val="35000"/>
                  </a:schemeClr>
                </a:solidFill>
                <a:latin typeface="Comic Sans MS" pitchFamily="66" charset="0"/>
              </a:rPr>
              <a:t>, Mumps &amp; </a:t>
            </a:r>
            <a:r>
              <a:rPr lang="en-US" sz="2400" b="1" dirty="0" smtClean="0">
                <a:solidFill>
                  <a:schemeClr val="tx1">
                    <a:lumMod val="65000"/>
                    <a:lumOff val="35000"/>
                  </a:schemeClr>
                </a:solidFill>
                <a:latin typeface="Comic Sans MS" pitchFamily="66" charset="0"/>
              </a:rPr>
              <a:t>Rubella</a:t>
            </a:r>
            <a:endParaRPr lang="en-US" sz="2400" b="1" dirty="0">
              <a:solidFill>
                <a:schemeClr val="tx1">
                  <a:lumMod val="65000"/>
                  <a:lumOff val="35000"/>
                </a:schemeClr>
              </a:solidFill>
              <a:latin typeface="Comic Sans MS" pitchFamily="66" charset="0"/>
            </a:endParaRPr>
          </a:p>
        </p:txBody>
      </p:sp>
      <p:sp>
        <p:nvSpPr>
          <p:cNvPr id="11267" name="Rectangle 3"/>
          <p:cNvSpPr txBox="1">
            <a:spLocks noChangeArrowheads="1"/>
          </p:cNvSpPr>
          <p:nvPr/>
        </p:nvSpPr>
        <p:spPr bwMode="auto">
          <a:xfrm>
            <a:off x="381000" y="1212850"/>
            <a:ext cx="5414963" cy="506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r>
              <a:rPr lang="en-US" sz="1400" dirty="0">
                <a:latin typeface="Comic Sans MS" pitchFamily="66" charset="0"/>
              </a:rPr>
              <a:t>Caused by </a:t>
            </a:r>
            <a:r>
              <a:rPr lang="en-US" sz="1600" b="1" dirty="0">
                <a:solidFill>
                  <a:srgbClr val="FF9933"/>
                </a:solidFill>
                <a:latin typeface="Comic Sans MS" pitchFamily="66" charset="0"/>
              </a:rPr>
              <a:t>enveloped</a:t>
            </a:r>
            <a:r>
              <a:rPr lang="en-US" sz="1600" dirty="0">
                <a:latin typeface="Comic Sans MS" pitchFamily="66" charset="0"/>
              </a:rPr>
              <a:t> </a:t>
            </a:r>
            <a:r>
              <a:rPr lang="en-US" sz="1600" b="1" dirty="0" err="1">
                <a:latin typeface="Comic Sans MS" pitchFamily="66" charset="0"/>
              </a:rPr>
              <a:t>ssRNA</a:t>
            </a:r>
            <a:r>
              <a:rPr lang="en-US" sz="1400" b="1" dirty="0">
                <a:latin typeface="Comic Sans MS" pitchFamily="66" charset="0"/>
              </a:rPr>
              <a:t> </a:t>
            </a:r>
            <a:r>
              <a:rPr lang="en-US" sz="1400" dirty="0">
                <a:latin typeface="Comic Sans MS" pitchFamily="66" charset="0"/>
              </a:rPr>
              <a:t>viruses</a:t>
            </a:r>
          </a:p>
          <a:p>
            <a:pPr eaLnBrk="1" hangingPunct="1">
              <a:lnSpc>
                <a:spcPct val="80000"/>
              </a:lnSpc>
              <a:spcBef>
                <a:spcPct val="20000"/>
              </a:spcBef>
            </a:pPr>
            <a:endParaRPr lang="en-US" sz="1400" dirty="0">
              <a:latin typeface="Comic Sans MS" pitchFamily="66" charset="0"/>
            </a:endParaRPr>
          </a:p>
          <a:p>
            <a:pPr eaLnBrk="1" hangingPunct="1">
              <a:lnSpc>
                <a:spcPct val="80000"/>
              </a:lnSpc>
              <a:spcBef>
                <a:spcPct val="20000"/>
              </a:spcBef>
            </a:pPr>
            <a:endParaRPr lang="en-US" sz="1100" dirty="0">
              <a:latin typeface="Comic Sans MS" pitchFamily="66" charset="0"/>
            </a:endParaRPr>
          </a:p>
          <a:p>
            <a:pPr eaLnBrk="1" hangingPunct="1">
              <a:lnSpc>
                <a:spcPct val="80000"/>
              </a:lnSpc>
              <a:spcBef>
                <a:spcPct val="20000"/>
              </a:spcBef>
            </a:pPr>
            <a:r>
              <a:rPr lang="en-US" sz="1400" dirty="0">
                <a:latin typeface="Comic Sans MS" pitchFamily="66" charset="0"/>
              </a:rPr>
              <a:t>Common childhood infectious diseases before widespread vaccination.</a:t>
            </a:r>
          </a:p>
          <a:p>
            <a:pPr eaLnBrk="1" hangingPunct="1">
              <a:lnSpc>
                <a:spcPct val="80000"/>
              </a:lnSpc>
              <a:spcBef>
                <a:spcPct val="20000"/>
              </a:spcBef>
            </a:pPr>
            <a:endParaRPr lang="en-US" sz="1400" dirty="0">
              <a:latin typeface="Comic Sans MS" pitchFamily="66" charset="0"/>
            </a:endParaRPr>
          </a:p>
          <a:p>
            <a:pPr eaLnBrk="1" hangingPunct="1">
              <a:lnSpc>
                <a:spcPct val="80000"/>
              </a:lnSpc>
              <a:spcBef>
                <a:spcPct val="20000"/>
              </a:spcBef>
            </a:pPr>
            <a:r>
              <a:rPr lang="en-US" sz="1400" dirty="0">
                <a:latin typeface="Comic Sans MS" pitchFamily="66" charset="0"/>
              </a:rPr>
              <a:t>If contract as an adult, illness is more severe.</a:t>
            </a:r>
          </a:p>
          <a:p>
            <a:pPr eaLnBrk="1" hangingPunct="1">
              <a:lnSpc>
                <a:spcPct val="80000"/>
              </a:lnSpc>
              <a:spcBef>
                <a:spcPct val="20000"/>
              </a:spcBef>
            </a:pPr>
            <a:endParaRPr lang="en-US" sz="1400" dirty="0">
              <a:latin typeface="Comic Sans MS" pitchFamily="66" charset="0"/>
            </a:endParaRPr>
          </a:p>
          <a:p>
            <a:pPr eaLnBrk="1" hangingPunct="1">
              <a:lnSpc>
                <a:spcPct val="80000"/>
              </a:lnSpc>
              <a:spcBef>
                <a:spcPct val="20000"/>
              </a:spcBef>
            </a:pPr>
            <a:r>
              <a:rPr lang="en-US" sz="1400" dirty="0">
                <a:latin typeface="Comic Sans MS" pitchFamily="66" charset="0"/>
              </a:rPr>
              <a:t>All three are highly contagious, spread by air-borne droplets.</a:t>
            </a:r>
          </a:p>
          <a:p>
            <a:pPr eaLnBrk="1" hangingPunct="1">
              <a:lnSpc>
                <a:spcPct val="80000"/>
              </a:lnSpc>
              <a:spcBef>
                <a:spcPct val="20000"/>
              </a:spcBef>
            </a:pPr>
            <a:endParaRPr lang="en-US" sz="1400" dirty="0">
              <a:latin typeface="Comic Sans MS" pitchFamily="66" charset="0"/>
            </a:endParaRPr>
          </a:p>
          <a:p>
            <a:pPr eaLnBrk="1" hangingPunct="1">
              <a:lnSpc>
                <a:spcPct val="80000"/>
              </a:lnSpc>
              <a:spcBef>
                <a:spcPct val="20000"/>
              </a:spcBef>
            </a:pPr>
            <a:r>
              <a:rPr lang="en-US" sz="1400" b="1" dirty="0">
                <a:latin typeface="Comic Sans MS" pitchFamily="66" charset="0"/>
              </a:rPr>
              <a:t>MMR vaccine </a:t>
            </a:r>
            <a:r>
              <a:rPr lang="en-US" sz="1400" dirty="0">
                <a:latin typeface="Comic Sans MS" pitchFamily="66" charset="0"/>
              </a:rPr>
              <a:t>is given 2x in childhood and once in adulthood. </a:t>
            </a:r>
          </a:p>
          <a:p>
            <a:pPr eaLnBrk="1" hangingPunct="1">
              <a:lnSpc>
                <a:spcPct val="80000"/>
              </a:lnSpc>
              <a:spcBef>
                <a:spcPct val="20000"/>
              </a:spcBef>
            </a:pPr>
            <a:endParaRPr lang="en-US" sz="1400" dirty="0">
              <a:latin typeface="Comic Sans MS" pitchFamily="66" charset="0"/>
            </a:endParaRPr>
          </a:p>
          <a:p>
            <a:pPr eaLnBrk="1" hangingPunct="1">
              <a:lnSpc>
                <a:spcPct val="80000"/>
              </a:lnSpc>
              <a:spcBef>
                <a:spcPct val="20000"/>
              </a:spcBef>
            </a:pPr>
            <a:endParaRPr lang="en-US" sz="1000" b="1" dirty="0">
              <a:latin typeface="Comic Sans MS" pitchFamily="66" charset="0"/>
            </a:endParaRPr>
          </a:p>
          <a:p>
            <a:pPr eaLnBrk="1" hangingPunct="1">
              <a:lnSpc>
                <a:spcPct val="80000"/>
              </a:lnSpc>
              <a:spcBef>
                <a:spcPct val="20000"/>
              </a:spcBef>
            </a:pPr>
            <a:r>
              <a:rPr lang="en-US" sz="1400" b="1" dirty="0">
                <a:latin typeface="Comic Sans MS" pitchFamily="66" charset="0"/>
              </a:rPr>
              <a:t>Measles: </a:t>
            </a:r>
            <a:r>
              <a:rPr lang="en-US" sz="1400" dirty="0">
                <a:latin typeface="Comic Sans MS" pitchFamily="66" charset="0"/>
              </a:rPr>
              <a:t>Classic symptoms include 3 day fever, itchy rash, and the three C’s: coughing, </a:t>
            </a:r>
            <a:r>
              <a:rPr lang="en-US" sz="1400" dirty="0" err="1">
                <a:latin typeface="Comic Sans MS" pitchFamily="66" charset="0"/>
              </a:rPr>
              <a:t>coryza</a:t>
            </a:r>
            <a:r>
              <a:rPr lang="en-US" sz="1400" dirty="0">
                <a:latin typeface="Comic Sans MS" pitchFamily="66" charset="0"/>
              </a:rPr>
              <a:t> </a:t>
            </a:r>
            <a:r>
              <a:rPr lang="en-US" sz="1100" dirty="0">
                <a:latin typeface="Comic Sans MS" pitchFamily="66" charset="0"/>
              </a:rPr>
              <a:t>(runny nose), </a:t>
            </a:r>
            <a:r>
              <a:rPr lang="en-US" sz="1400" dirty="0">
                <a:latin typeface="Comic Sans MS" pitchFamily="66" charset="0"/>
              </a:rPr>
              <a:t>and conjunctivitis </a:t>
            </a:r>
            <a:r>
              <a:rPr lang="en-US" sz="1100" dirty="0">
                <a:latin typeface="Comic Sans MS" pitchFamily="66" charset="0"/>
              </a:rPr>
              <a:t>(red eyes). </a:t>
            </a:r>
            <a:endParaRPr lang="en-US" sz="1400" dirty="0">
              <a:latin typeface="Comic Sans MS" pitchFamily="66" charset="0"/>
            </a:endParaRPr>
          </a:p>
          <a:p>
            <a:pPr eaLnBrk="1" hangingPunct="1">
              <a:lnSpc>
                <a:spcPct val="80000"/>
              </a:lnSpc>
              <a:spcBef>
                <a:spcPct val="20000"/>
              </a:spcBef>
            </a:pPr>
            <a:endParaRPr lang="en-US" sz="1400" b="1" dirty="0">
              <a:latin typeface="Comic Sans MS" pitchFamily="66" charset="0"/>
            </a:endParaRPr>
          </a:p>
          <a:p>
            <a:pPr eaLnBrk="1" hangingPunct="1">
              <a:lnSpc>
                <a:spcPct val="80000"/>
              </a:lnSpc>
              <a:spcBef>
                <a:spcPct val="20000"/>
              </a:spcBef>
            </a:pPr>
            <a:r>
              <a:rPr lang="en-US" sz="1400" b="1" dirty="0">
                <a:latin typeface="Comic Sans MS" pitchFamily="66" charset="0"/>
              </a:rPr>
              <a:t>Mumps: </a:t>
            </a:r>
            <a:r>
              <a:rPr lang="en-US" sz="1400" dirty="0">
                <a:latin typeface="Comic Sans MS" pitchFamily="66" charset="0"/>
              </a:rPr>
              <a:t>Painful swelling of the salivary glands with fever. Testicular swelling and rash may also occur. </a:t>
            </a:r>
          </a:p>
          <a:p>
            <a:pPr eaLnBrk="1" hangingPunct="1">
              <a:lnSpc>
                <a:spcPct val="80000"/>
              </a:lnSpc>
              <a:spcBef>
                <a:spcPct val="20000"/>
              </a:spcBef>
            </a:pPr>
            <a:endParaRPr lang="en-US" sz="1400" b="1" dirty="0">
              <a:latin typeface="Comic Sans MS" pitchFamily="66" charset="0"/>
            </a:endParaRPr>
          </a:p>
          <a:p>
            <a:pPr eaLnBrk="1" hangingPunct="1">
              <a:lnSpc>
                <a:spcPct val="80000"/>
              </a:lnSpc>
              <a:spcBef>
                <a:spcPct val="20000"/>
              </a:spcBef>
            </a:pPr>
            <a:r>
              <a:rPr lang="en-US" sz="1400" b="1" dirty="0">
                <a:latin typeface="Comic Sans MS" pitchFamily="66" charset="0"/>
              </a:rPr>
              <a:t>Rubella </a:t>
            </a:r>
            <a:r>
              <a:rPr lang="en-US" sz="1100" dirty="0">
                <a:latin typeface="Comic Sans MS" pitchFamily="66" charset="0"/>
              </a:rPr>
              <a:t>(German measles)</a:t>
            </a:r>
            <a:r>
              <a:rPr lang="en-US" sz="1400" dirty="0">
                <a:latin typeface="Comic Sans MS" pitchFamily="66" charset="0"/>
              </a:rPr>
              <a:t>: Symptoms usually mild; similar to flu, plus a rash that starts on face and spreads to trunk and limbs. Can cause birth defects if mother contracts rubella during pregnancy.</a:t>
            </a:r>
          </a:p>
        </p:txBody>
      </p:sp>
      <p:sp>
        <p:nvSpPr>
          <p:cNvPr id="11268" name="Text Box 6"/>
          <p:cNvSpPr txBox="1">
            <a:spLocks noChangeArrowheads="1"/>
          </p:cNvSpPr>
          <p:nvPr/>
        </p:nvSpPr>
        <p:spPr bwMode="auto">
          <a:xfrm>
            <a:off x="0" y="6646863"/>
            <a:ext cx="3962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Images: Boy with mumps, </a:t>
            </a:r>
            <a:r>
              <a:rPr lang="en-US" sz="1000">
                <a:latin typeface="Comic Sans MS" pitchFamily="66" charset="0"/>
                <a:hlinkClick r:id="rId3"/>
              </a:rPr>
              <a:t>PHIL </a:t>
            </a:r>
            <a:r>
              <a:rPr lang="en-US" sz="1000">
                <a:latin typeface="Comic Sans MS" pitchFamily="66" charset="0"/>
              </a:rPr>
              <a:t> #130; Rubella rash, </a:t>
            </a:r>
            <a:r>
              <a:rPr lang="en-US" sz="1000">
                <a:latin typeface="Comic Sans MS" pitchFamily="66" charset="0"/>
                <a:hlinkClick r:id="rId3"/>
              </a:rPr>
              <a:t>PHIL</a:t>
            </a:r>
            <a:r>
              <a:rPr lang="en-US" sz="1000">
                <a:latin typeface="Comic Sans MS" pitchFamily="66" charset="0"/>
              </a:rPr>
              <a:t> #712</a:t>
            </a:r>
          </a:p>
        </p:txBody>
      </p:sp>
      <p:sp>
        <p:nvSpPr>
          <p:cNvPr id="11269" name="Text Box 6"/>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4"/>
              </a:rPr>
              <a:t>Virtual Microbiology Classroom </a:t>
            </a:r>
            <a:r>
              <a:rPr lang="en-US" sz="1000">
                <a:latin typeface="Comic Sans MS" pitchFamily="66" charset="0"/>
              </a:rPr>
              <a:t>on </a:t>
            </a:r>
            <a:r>
              <a:rPr lang="en-US" sz="1000">
                <a:latin typeface="Comic Sans MS" pitchFamily="66" charset="0"/>
                <a:hlinkClick r:id="rId5"/>
              </a:rPr>
              <a:t>ScienceProfOnline.com</a:t>
            </a:r>
            <a:endParaRPr lang="en-US" sz="1000">
              <a:latin typeface="Comic Sans MS" pitchFamily="66" charset="0"/>
            </a:endParaRPr>
          </a:p>
        </p:txBody>
      </p:sp>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982021">
            <a:off x="6690748" y="4620622"/>
            <a:ext cx="1851829" cy="16312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326024">
            <a:off x="6429968" y="1361490"/>
            <a:ext cx="1989107" cy="21637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446235">
            <a:off x="6135116" y="3178841"/>
            <a:ext cx="2484470" cy="18051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4724400" y="228600"/>
            <a:ext cx="4114800" cy="877163"/>
          </a:xfrm>
          <a:prstGeom prst="rect">
            <a:avLst/>
          </a:prstGeom>
          <a:noFill/>
        </p:spPr>
        <p:txBody>
          <a:bodyPr wrap="square" rtlCol="0">
            <a:spAutoFit/>
          </a:bodyPr>
          <a:lstStyle/>
          <a:p>
            <a:pPr algn="ctr"/>
            <a:r>
              <a:rPr lang="en-US" sz="1600" b="1" dirty="0">
                <a:solidFill>
                  <a:schemeClr val="bg1">
                    <a:lumMod val="50000"/>
                  </a:schemeClr>
                </a:solidFill>
                <a:latin typeface="Comic Sans MS" pitchFamily="66" charset="0"/>
              </a:rPr>
              <a:t>Where </a:t>
            </a:r>
            <a:r>
              <a:rPr lang="en-US" sz="1600" b="1" dirty="0" smtClean="0">
                <a:solidFill>
                  <a:schemeClr val="bg1">
                    <a:lumMod val="50000"/>
                  </a:schemeClr>
                </a:solidFill>
                <a:latin typeface="Comic Sans MS" pitchFamily="66" charset="0"/>
              </a:rPr>
              <a:t>do these </a:t>
            </a:r>
            <a:r>
              <a:rPr lang="en-US" sz="1600" b="1" dirty="0">
                <a:solidFill>
                  <a:schemeClr val="bg1">
                    <a:lumMod val="50000"/>
                  </a:schemeClr>
                </a:solidFill>
                <a:latin typeface="Comic Sans MS" pitchFamily="66" charset="0"/>
              </a:rPr>
              <a:t>virus hide? </a:t>
            </a:r>
            <a:endParaRPr lang="en-US" sz="1600" b="1" dirty="0" smtClean="0">
              <a:solidFill>
                <a:schemeClr val="bg1">
                  <a:lumMod val="50000"/>
                </a:schemeClr>
              </a:solidFill>
              <a:latin typeface="Comic Sans MS" pitchFamily="66" charset="0"/>
            </a:endParaRPr>
          </a:p>
          <a:p>
            <a:pPr algn="ctr"/>
            <a:endParaRPr lang="en-US" sz="300" dirty="0" smtClean="0">
              <a:latin typeface="Comic Sans MS" pitchFamily="66" charset="0"/>
            </a:endParaRPr>
          </a:p>
          <a:p>
            <a:pPr algn="ctr"/>
            <a:r>
              <a:rPr lang="en-US" sz="1400" dirty="0" smtClean="0">
                <a:latin typeface="Comic Sans MS" pitchFamily="66" charset="0"/>
              </a:rPr>
              <a:t>No known animal reservoir.</a:t>
            </a:r>
            <a:endParaRPr lang="en-US" sz="1600" dirty="0">
              <a:latin typeface="Comic Sans MS" pitchFamily="66" charset="0"/>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447800" y="304800"/>
            <a:ext cx="3733800" cy="1219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600" b="1" kern="0" dirty="0" smtClean="0">
                <a:solidFill>
                  <a:schemeClr val="folHlink"/>
                </a:solidFill>
                <a:latin typeface="Comic Sans MS" pitchFamily="66" charset="0"/>
              </a:rPr>
              <a:t> </a:t>
            </a:r>
            <a:r>
              <a:rPr lang="en-US" sz="2800" b="1" dirty="0">
                <a:solidFill>
                  <a:srgbClr val="666699"/>
                </a:solidFill>
                <a:latin typeface="Comic Sans MS"/>
                <a:cs typeface="Comic Sans MS"/>
              </a:rPr>
              <a:t>Disease, </a:t>
            </a:r>
            <a:r>
              <a:rPr lang="en-US" sz="2400" b="1" dirty="0" smtClean="0">
                <a:solidFill>
                  <a:srgbClr val="666699"/>
                </a:solidFill>
                <a:latin typeface="Curlz MT" pitchFamily="82" charset="0"/>
              </a:rPr>
              <a:t>Please</a:t>
            </a:r>
            <a:r>
              <a:rPr lang="en-US" sz="3200" b="1" dirty="0" smtClean="0">
                <a:solidFill>
                  <a:schemeClr val="tx1">
                    <a:lumMod val="65000"/>
                    <a:lumOff val="35000"/>
                  </a:schemeClr>
                </a:solidFill>
                <a:latin typeface="Comic Sans MS" panose="030F0702030302020204" pitchFamily="66" charset="0"/>
              </a:rPr>
              <a:t>: SARS</a:t>
            </a:r>
            <a:endParaRPr lang="en-US" sz="3200" kern="0" dirty="0">
              <a:solidFill>
                <a:schemeClr val="tx1">
                  <a:lumMod val="65000"/>
                  <a:lumOff val="35000"/>
                </a:schemeClr>
              </a:solidFill>
              <a:latin typeface="Comic Sans MS" panose="030F0702030302020204" pitchFamily="66" charset="0"/>
            </a:endParaRPr>
          </a:p>
        </p:txBody>
      </p:sp>
      <p:sp>
        <p:nvSpPr>
          <p:cNvPr id="5" name="Rectangle 3"/>
          <p:cNvSpPr txBox="1">
            <a:spLocks noChangeArrowheads="1"/>
          </p:cNvSpPr>
          <p:nvPr/>
        </p:nvSpPr>
        <p:spPr bwMode="auto">
          <a:xfrm>
            <a:off x="0" y="1626358"/>
            <a:ext cx="5257800" cy="46641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buFontTx/>
              <a:buNone/>
              <a:defRPr/>
            </a:pPr>
            <a:r>
              <a:rPr lang="en-US" sz="2000" b="1" kern="0" dirty="0" smtClean="0">
                <a:latin typeface="Comic Sans MS" pitchFamily="66" charset="0"/>
              </a:rPr>
              <a:t>                      </a:t>
            </a:r>
            <a:endParaRPr lang="en-US" sz="2400" b="1" kern="0" dirty="0" smtClean="0">
              <a:latin typeface="Comic Sans MS" pitchFamily="66" charset="0"/>
            </a:endParaRPr>
          </a:p>
          <a:p>
            <a:pPr lvl="1" eaLnBrk="1" hangingPunct="1">
              <a:lnSpc>
                <a:spcPct val="80000"/>
              </a:lnSpc>
              <a:buFont typeface="Wingdings" pitchFamily="2" charset="2"/>
              <a:buChar char="Ø"/>
              <a:defRPr/>
            </a:pPr>
            <a:r>
              <a:rPr lang="en-US" sz="1800" b="1" kern="0" dirty="0" smtClean="0">
                <a:solidFill>
                  <a:schemeClr val="tx1">
                    <a:lumMod val="50000"/>
                    <a:lumOff val="50000"/>
                  </a:schemeClr>
                </a:solidFill>
                <a:latin typeface="Comic Sans MS" pitchFamily="66" charset="0"/>
              </a:rPr>
              <a:t>Severe acute respiratory syndrome</a:t>
            </a:r>
            <a:r>
              <a:rPr lang="en-US" sz="1600" kern="0" dirty="0" smtClean="0">
                <a:latin typeface="Comic Sans MS" pitchFamily="66" charset="0"/>
              </a:rPr>
              <a:t> </a:t>
            </a:r>
            <a:r>
              <a:rPr lang="en-US" sz="1400" kern="0" dirty="0" smtClean="0">
                <a:latin typeface="Comic Sans MS" pitchFamily="66" charset="0"/>
              </a:rPr>
              <a:t>caused by the SARS coronavirus, an </a:t>
            </a:r>
            <a:r>
              <a:rPr lang="en-US" sz="1400" b="1" kern="0" dirty="0" smtClean="0">
                <a:solidFill>
                  <a:srgbClr val="FF9933"/>
                </a:solidFill>
                <a:latin typeface="Comic Sans MS" pitchFamily="66" charset="0"/>
              </a:rPr>
              <a:t>enveloped</a:t>
            </a:r>
          </a:p>
          <a:p>
            <a:pPr marL="457200" lvl="1" indent="0" eaLnBrk="1" hangingPunct="1">
              <a:lnSpc>
                <a:spcPct val="80000"/>
              </a:lnSpc>
              <a:buNone/>
              <a:defRPr/>
            </a:pPr>
            <a:r>
              <a:rPr lang="en-US" sz="1400" kern="0" dirty="0">
                <a:latin typeface="Comic Sans MS" pitchFamily="66" charset="0"/>
              </a:rPr>
              <a:t> </a:t>
            </a:r>
            <a:r>
              <a:rPr lang="en-US" sz="1400" kern="0" dirty="0" smtClean="0">
                <a:latin typeface="Comic Sans MS" pitchFamily="66" charset="0"/>
              </a:rPr>
              <a:t>     </a:t>
            </a:r>
            <a:r>
              <a:rPr lang="en-US" sz="1400" b="1" kern="0" dirty="0" err="1" smtClean="0">
                <a:latin typeface="Comic Sans MS" pitchFamily="66" charset="0"/>
              </a:rPr>
              <a:t>ssRNA</a:t>
            </a:r>
            <a:r>
              <a:rPr lang="en-US" sz="1400" kern="0" dirty="0" smtClean="0">
                <a:latin typeface="Comic Sans MS" pitchFamily="66" charset="0"/>
              </a:rPr>
              <a:t> virus. </a:t>
            </a:r>
          </a:p>
          <a:p>
            <a:pPr lvl="1" eaLnBrk="1" hangingPunct="1">
              <a:lnSpc>
                <a:spcPct val="80000"/>
              </a:lnSpc>
              <a:buFont typeface="Wingdings" pitchFamily="2" charset="2"/>
              <a:buChar char="Ø"/>
              <a:defRPr/>
            </a:pPr>
            <a:endParaRPr lang="en-US" sz="1400" kern="0" dirty="0" smtClean="0">
              <a:latin typeface="Comic Sans MS" pitchFamily="66" charset="0"/>
            </a:endParaRPr>
          </a:p>
          <a:p>
            <a:pPr lvl="1" eaLnBrk="1" hangingPunct="1">
              <a:lnSpc>
                <a:spcPct val="80000"/>
              </a:lnSpc>
              <a:buFont typeface="Wingdings" pitchFamily="2" charset="2"/>
              <a:buChar char="Ø"/>
              <a:defRPr/>
            </a:pPr>
            <a:r>
              <a:rPr lang="en-US" sz="1400" kern="0" dirty="0" smtClean="0">
                <a:latin typeface="Comic Sans MS" pitchFamily="66" charset="0"/>
              </a:rPr>
              <a:t>One near pandemic to date, with 8,096 known infected cases and 774 deaths (fatality rate of 9.6%). </a:t>
            </a:r>
          </a:p>
          <a:p>
            <a:pPr lvl="1" eaLnBrk="1" hangingPunct="1">
              <a:lnSpc>
                <a:spcPct val="80000"/>
              </a:lnSpc>
              <a:buFont typeface="Wingdings" pitchFamily="2" charset="2"/>
              <a:buChar char="Ø"/>
              <a:defRPr/>
            </a:pPr>
            <a:endParaRPr lang="en-US" sz="1400" kern="0" dirty="0" smtClean="0">
              <a:latin typeface="Comic Sans MS" pitchFamily="66" charset="0"/>
            </a:endParaRPr>
          </a:p>
          <a:p>
            <a:pPr lvl="1" eaLnBrk="1" hangingPunct="1">
              <a:lnSpc>
                <a:spcPct val="80000"/>
              </a:lnSpc>
              <a:buFont typeface="Wingdings" pitchFamily="2" charset="2"/>
              <a:buChar char="Ø"/>
              <a:defRPr/>
            </a:pPr>
            <a:r>
              <a:rPr lang="en-US" sz="1400" kern="0" dirty="0" smtClean="0">
                <a:latin typeface="Comic Sans MS" pitchFamily="66" charset="0"/>
              </a:rPr>
              <a:t>Within a matter of weeks in early 2003, SARS spread from a province of China to infect individuals in 37 countries.</a:t>
            </a:r>
          </a:p>
          <a:p>
            <a:pPr lvl="1" eaLnBrk="1" hangingPunct="1">
              <a:lnSpc>
                <a:spcPct val="80000"/>
              </a:lnSpc>
              <a:buFont typeface="Wingdings" pitchFamily="2" charset="2"/>
              <a:buChar char="Ø"/>
              <a:defRPr/>
            </a:pPr>
            <a:endParaRPr lang="en-US" sz="1400" kern="0" dirty="0" smtClean="0">
              <a:latin typeface="Comic Sans MS" pitchFamily="66" charset="0"/>
            </a:endParaRPr>
          </a:p>
          <a:p>
            <a:pPr lvl="1" eaLnBrk="1" hangingPunct="1">
              <a:lnSpc>
                <a:spcPct val="80000"/>
              </a:lnSpc>
              <a:buFont typeface="Wingdings" pitchFamily="2" charset="2"/>
              <a:buChar char="Ø"/>
              <a:defRPr/>
            </a:pPr>
            <a:r>
              <a:rPr lang="en-US" sz="1400" kern="0" dirty="0" smtClean="0">
                <a:solidFill>
                  <a:srgbClr val="333399"/>
                </a:solidFill>
                <a:latin typeface="Comic Sans MS" pitchFamily="66" charset="0"/>
              </a:rPr>
              <a:t>Majority of those who became sick were household contacts and </a:t>
            </a:r>
            <a:r>
              <a:rPr lang="en-US" sz="1400" b="1" kern="0" dirty="0" smtClean="0">
                <a:solidFill>
                  <a:srgbClr val="333399"/>
                </a:solidFill>
                <a:latin typeface="Comic Sans MS" pitchFamily="66" charset="0"/>
              </a:rPr>
              <a:t>health care workers</a:t>
            </a:r>
            <a:r>
              <a:rPr lang="en-US" sz="1400" kern="0" dirty="0" smtClean="0">
                <a:solidFill>
                  <a:srgbClr val="333399"/>
                </a:solidFill>
                <a:latin typeface="Comic Sans MS" pitchFamily="66" charset="0"/>
              </a:rPr>
              <a:t>.</a:t>
            </a:r>
          </a:p>
          <a:p>
            <a:pPr lvl="1" eaLnBrk="1" hangingPunct="1">
              <a:lnSpc>
                <a:spcPct val="80000"/>
              </a:lnSpc>
              <a:buFont typeface="Wingdings" pitchFamily="2" charset="2"/>
              <a:buChar char="Ø"/>
              <a:defRPr/>
            </a:pPr>
            <a:endParaRPr lang="en-US" sz="1400" kern="0" dirty="0">
              <a:solidFill>
                <a:srgbClr val="333399"/>
              </a:solidFill>
              <a:latin typeface="Comic Sans MS" pitchFamily="66" charset="0"/>
            </a:endParaRPr>
          </a:p>
          <a:p>
            <a:pPr lvl="1" eaLnBrk="1" hangingPunct="1">
              <a:lnSpc>
                <a:spcPct val="80000"/>
              </a:lnSpc>
              <a:buFont typeface="Wingdings" pitchFamily="2" charset="2"/>
              <a:buChar char="Ø"/>
              <a:defRPr/>
            </a:pPr>
            <a:r>
              <a:rPr lang="en-US" sz="1400" kern="0" dirty="0" smtClean="0">
                <a:latin typeface="Comic Sans MS" pitchFamily="66" charset="0"/>
              </a:rPr>
              <a:t>Scientists in the Netherlands demonstrated that the SARS virus fulfilled Koch's postulates, confirming it as the causative agent. In their experiments, macaques infected with the virus developed the same symptoms as human SARS victims.</a:t>
            </a:r>
          </a:p>
          <a:p>
            <a:pPr lvl="1" eaLnBrk="1" hangingPunct="1">
              <a:lnSpc>
                <a:spcPct val="80000"/>
              </a:lnSpc>
              <a:defRPr/>
            </a:pPr>
            <a:endParaRPr lang="en-US" sz="1400" kern="0" dirty="0">
              <a:latin typeface="Comic Sans MS" pitchFamily="66" charset="0"/>
            </a:endParaRPr>
          </a:p>
        </p:txBody>
      </p:sp>
      <p:pic>
        <p:nvPicPr>
          <p:cNvPr id="6" name="Picture 8" descr="SARSWorld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434084" y="1182246"/>
            <a:ext cx="3373248" cy="50661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9" descr="Sars-coro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28600" y="141604"/>
            <a:ext cx="1569115" cy="1484754"/>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Text Box 11"/>
          <p:cNvSpPr txBox="1">
            <a:spLocks noChangeArrowheads="1"/>
          </p:cNvSpPr>
          <p:nvPr/>
        </p:nvSpPr>
        <p:spPr bwMode="auto">
          <a:xfrm>
            <a:off x="-30707" y="6608367"/>
            <a:ext cx="352188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spcBef>
                <a:spcPct val="50000"/>
              </a:spcBef>
            </a:pPr>
            <a:r>
              <a:rPr lang="en-US" sz="1000" dirty="0">
                <a:latin typeface="Comic Sans MS" pitchFamily="66" charset="0"/>
              </a:rPr>
              <a:t>Images:  </a:t>
            </a:r>
            <a:r>
              <a:rPr lang="en-US" sz="1000" dirty="0" err="1">
                <a:latin typeface="Comic Sans MS" pitchFamily="66" charset="0"/>
                <a:hlinkClick r:id="rId4"/>
              </a:rPr>
              <a:t>Sars</a:t>
            </a:r>
            <a:r>
              <a:rPr lang="en-US" sz="1000" dirty="0">
                <a:latin typeface="Comic Sans MS" pitchFamily="66" charset="0"/>
                <a:hlinkClick r:id="rId4"/>
              </a:rPr>
              <a:t> coronavirus</a:t>
            </a:r>
            <a:r>
              <a:rPr lang="en-US" sz="1000" dirty="0">
                <a:latin typeface="Comic Sans MS" pitchFamily="66" charset="0"/>
              </a:rPr>
              <a:t>, CDC</a:t>
            </a:r>
          </a:p>
        </p:txBody>
      </p:sp>
      <p:sp>
        <p:nvSpPr>
          <p:cNvPr id="9" name="Text Box 5"/>
          <p:cNvSpPr txBox="1">
            <a:spLocks noChangeArrowheads="1"/>
          </p:cNvSpPr>
          <p:nvPr/>
        </p:nvSpPr>
        <p:spPr bwMode="auto">
          <a:xfrm>
            <a:off x="4477603" y="6608368"/>
            <a:ext cx="470165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r" eaLnBrk="1" hangingPunct="1">
              <a:spcBef>
                <a:spcPct val="50000"/>
              </a:spcBef>
            </a:pPr>
            <a:r>
              <a:rPr lang="en-US" sz="1000" dirty="0">
                <a:latin typeface="Comic Sans MS" pitchFamily="66" charset="0"/>
              </a:rPr>
              <a:t>From the  </a:t>
            </a:r>
            <a:r>
              <a:rPr lang="en-US" sz="1000" dirty="0">
                <a:latin typeface="Comic Sans MS" pitchFamily="66" charset="0"/>
                <a:hlinkClick r:id="rId5"/>
              </a:rPr>
              <a:t>Virtual Microbiology Classroom</a:t>
            </a:r>
            <a:r>
              <a:rPr lang="en-US" sz="1000" dirty="0">
                <a:latin typeface="Comic Sans MS" pitchFamily="66" charset="0"/>
              </a:rPr>
              <a:t> on </a:t>
            </a:r>
            <a:r>
              <a:rPr lang="en-US" sz="1000" dirty="0">
                <a:latin typeface="Comic Sans MS" pitchFamily="66" charset="0"/>
                <a:hlinkClick r:id="rId6"/>
              </a:rPr>
              <a:t>ScienceProfOnline.com</a:t>
            </a:r>
            <a:endParaRPr lang="en-US" sz="1000" dirty="0">
              <a:latin typeface="Comic Sans MS" pitchFamily="66" charset="0"/>
            </a:endParaRPr>
          </a:p>
        </p:txBody>
      </p:sp>
      <p:sp>
        <p:nvSpPr>
          <p:cNvPr id="10" name="TextBox 9"/>
          <p:cNvSpPr txBox="1"/>
          <p:nvPr/>
        </p:nvSpPr>
        <p:spPr>
          <a:xfrm>
            <a:off x="5334000" y="228600"/>
            <a:ext cx="3352800" cy="877163"/>
          </a:xfrm>
          <a:prstGeom prst="rect">
            <a:avLst/>
          </a:prstGeom>
          <a:noFill/>
        </p:spPr>
        <p:txBody>
          <a:bodyPr wrap="square" rtlCol="0">
            <a:spAutoFit/>
          </a:bodyPr>
          <a:lstStyle/>
          <a:p>
            <a:pPr algn="ctr"/>
            <a:r>
              <a:rPr lang="en-US" sz="1600" b="1" dirty="0">
                <a:solidFill>
                  <a:schemeClr val="bg1">
                    <a:lumMod val="50000"/>
                  </a:schemeClr>
                </a:solidFill>
                <a:latin typeface="Comic Sans MS" pitchFamily="66" charset="0"/>
              </a:rPr>
              <a:t>Where does </a:t>
            </a:r>
            <a:r>
              <a:rPr lang="en-US" sz="1600" b="1" dirty="0" smtClean="0">
                <a:solidFill>
                  <a:schemeClr val="bg1">
                    <a:lumMod val="50000"/>
                  </a:schemeClr>
                </a:solidFill>
                <a:latin typeface="Comic Sans MS" pitchFamily="66" charset="0"/>
              </a:rPr>
              <a:t>SARS </a:t>
            </a:r>
            <a:r>
              <a:rPr lang="en-US" sz="1600" b="1" dirty="0">
                <a:solidFill>
                  <a:schemeClr val="bg1">
                    <a:lumMod val="50000"/>
                  </a:schemeClr>
                </a:solidFill>
                <a:latin typeface="Comic Sans MS" pitchFamily="66" charset="0"/>
              </a:rPr>
              <a:t>hide? </a:t>
            </a:r>
            <a:endParaRPr lang="en-US" sz="1600" b="1" dirty="0" smtClean="0">
              <a:solidFill>
                <a:schemeClr val="bg1">
                  <a:lumMod val="50000"/>
                </a:schemeClr>
              </a:solidFill>
              <a:latin typeface="Comic Sans MS" pitchFamily="66" charset="0"/>
            </a:endParaRPr>
          </a:p>
          <a:p>
            <a:pPr algn="ctr"/>
            <a:endParaRPr lang="en-US" sz="300" dirty="0" smtClean="0">
              <a:latin typeface="Comic Sans MS" pitchFamily="66" charset="0"/>
            </a:endParaRPr>
          </a:p>
          <a:p>
            <a:pPr algn="ctr"/>
            <a:r>
              <a:rPr lang="en-US" sz="1400" dirty="0" smtClean="0">
                <a:latin typeface="Comic Sans MS" pitchFamily="66" charset="0"/>
              </a:rPr>
              <a:t>Bats. </a:t>
            </a:r>
            <a:endParaRPr lang="en-US" sz="1600" dirty="0">
              <a:latin typeface="Comic Sans MS" pitchFamily="66" charset="0"/>
            </a:endParaRPr>
          </a:p>
          <a:p>
            <a:endParaRPr lang="en-US" dirty="0"/>
          </a:p>
        </p:txBody>
      </p:sp>
    </p:spTree>
    <p:extLst>
      <p:ext uri="{BB962C8B-B14F-4D97-AF65-F5344CB8AC3E}">
        <p14:creationId xmlns:p14="http://schemas.microsoft.com/office/powerpoint/2010/main" val="1927351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sz="half" idx="1"/>
          </p:nvPr>
        </p:nvSpPr>
        <p:spPr>
          <a:xfrm>
            <a:off x="228600" y="304800"/>
            <a:ext cx="4953000" cy="5943600"/>
          </a:xfrm>
        </p:spPr>
        <p:txBody>
          <a:bodyPr/>
          <a:lstStyle/>
          <a:p>
            <a:pPr eaLnBrk="1" hangingPunct="1">
              <a:lnSpc>
                <a:spcPct val="90000"/>
              </a:lnSpc>
              <a:buFontTx/>
              <a:buNone/>
              <a:defRPr/>
            </a:pPr>
            <a:r>
              <a:rPr lang="en-US" sz="4400" b="1" dirty="0" smtClean="0">
                <a:solidFill>
                  <a:srgbClr val="FF6384"/>
                </a:solidFill>
                <a:latin typeface="Comic Sans MS" pitchFamily="66" charset="0"/>
                <a:ea typeface="+mn-ea"/>
              </a:rPr>
              <a:t>Smallpox</a:t>
            </a:r>
          </a:p>
          <a:p>
            <a:pPr eaLnBrk="1" hangingPunct="1">
              <a:lnSpc>
                <a:spcPct val="90000"/>
              </a:lnSpc>
              <a:buFontTx/>
              <a:buNone/>
              <a:defRPr/>
            </a:pPr>
            <a:r>
              <a:rPr lang="en-US" sz="1600" dirty="0" smtClean="0">
                <a:solidFill>
                  <a:srgbClr val="000000"/>
                </a:solidFill>
                <a:latin typeface="Comic Sans MS" pitchFamily="66" charset="0"/>
              </a:rPr>
              <a:t> </a:t>
            </a:r>
          </a:p>
          <a:p>
            <a:pPr eaLnBrk="1" hangingPunct="1">
              <a:lnSpc>
                <a:spcPct val="90000"/>
              </a:lnSpc>
              <a:buFontTx/>
              <a:buNone/>
              <a:defRPr/>
            </a:pPr>
            <a:r>
              <a:rPr lang="en-US" sz="1600" dirty="0" smtClean="0">
                <a:solidFill>
                  <a:srgbClr val="000000"/>
                </a:solidFill>
                <a:latin typeface="Comic Sans MS" pitchFamily="66" charset="0"/>
              </a:rPr>
              <a:t>Caused by </a:t>
            </a:r>
            <a:r>
              <a:rPr lang="en-US" sz="1600" b="1" dirty="0" smtClean="0">
                <a:solidFill>
                  <a:srgbClr val="00CC66"/>
                </a:solidFill>
                <a:latin typeface="Comic Sans MS" pitchFamily="66" charset="0"/>
              </a:rPr>
              <a:t>enveloped </a:t>
            </a:r>
            <a:r>
              <a:rPr lang="en-US" sz="1600" b="1" dirty="0" err="1" smtClean="0">
                <a:latin typeface="Comic Sans MS" pitchFamily="66" charset="0"/>
              </a:rPr>
              <a:t>dsDNA</a:t>
            </a:r>
            <a:r>
              <a:rPr lang="en-US" sz="1600" dirty="0" smtClean="0">
                <a:latin typeface="Comic Sans MS" pitchFamily="66" charset="0"/>
              </a:rPr>
              <a:t> animal virus.</a:t>
            </a:r>
          </a:p>
          <a:p>
            <a:pPr marL="0" indent="0" eaLnBrk="1" hangingPunct="1">
              <a:lnSpc>
                <a:spcPct val="90000"/>
              </a:lnSpc>
              <a:buNone/>
              <a:defRPr/>
            </a:pPr>
            <a:endParaRPr lang="en-US" sz="1600" b="1" dirty="0" smtClean="0">
              <a:latin typeface="Comic Sans MS" pitchFamily="66" charset="0"/>
              <a:ea typeface="+mn-ea"/>
            </a:endParaRPr>
          </a:p>
          <a:p>
            <a:pPr lvl="1" eaLnBrk="1" hangingPunct="1">
              <a:lnSpc>
                <a:spcPct val="90000"/>
              </a:lnSpc>
              <a:buFont typeface="Wingdings" pitchFamily="2" charset="2"/>
              <a:buChar char="Ø"/>
              <a:defRPr/>
            </a:pPr>
            <a:r>
              <a:rPr lang="en-US" sz="1600" dirty="0" smtClean="0">
                <a:latin typeface="Comic Sans MS" pitchFamily="66" charset="0"/>
              </a:rPr>
              <a:t>Caused two airborne virus variants, </a:t>
            </a:r>
            <a:r>
              <a:rPr lang="en-US" sz="1600" i="1" dirty="0" err="1" smtClean="0">
                <a:latin typeface="Comic Sans MS" pitchFamily="66" charset="0"/>
              </a:rPr>
              <a:t>Variola</a:t>
            </a:r>
            <a:r>
              <a:rPr lang="en-US" sz="1600" i="1" dirty="0" smtClean="0">
                <a:latin typeface="Comic Sans MS" pitchFamily="66" charset="0"/>
              </a:rPr>
              <a:t> major</a:t>
            </a:r>
            <a:r>
              <a:rPr lang="en-US" sz="1600" dirty="0" smtClean="0">
                <a:latin typeface="Comic Sans MS" pitchFamily="66" charset="0"/>
              </a:rPr>
              <a:t> and </a:t>
            </a:r>
            <a:r>
              <a:rPr lang="en-US" sz="1600" i="1" dirty="0" err="1" smtClean="0">
                <a:latin typeface="Comic Sans MS" pitchFamily="66" charset="0"/>
              </a:rPr>
              <a:t>Variola</a:t>
            </a:r>
            <a:r>
              <a:rPr lang="en-US" sz="1600" i="1" dirty="0" smtClean="0">
                <a:latin typeface="Comic Sans MS" pitchFamily="66" charset="0"/>
              </a:rPr>
              <a:t> minor</a:t>
            </a:r>
            <a:r>
              <a:rPr lang="en-US" sz="1600" dirty="0" smtClean="0">
                <a:latin typeface="Comic Sans MS" pitchFamily="66" charset="0"/>
              </a:rPr>
              <a:t>.</a:t>
            </a:r>
          </a:p>
          <a:p>
            <a:pPr marL="457200" lvl="1" indent="0" eaLnBrk="1" hangingPunct="1">
              <a:lnSpc>
                <a:spcPct val="90000"/>
              </a:lnSpc>
              <a:buNone/>
              <a:defRPr/>
            </a:pPr>
            <a:endParaRPr lang="en-US" sz="1100" dirty="0" smtClean="0">
              <a:latin typeface="Comic Sans MS" pitchFamily="66" charset="0"/>
            </a:endParaRPr>
          </a:p>
          <a:p>
            <a:pPr lvl="1" eaLnBrk="1" hangingPunct="1">
              <a:lnSpc>
                <a:spcPct val="90000"/>
              </a:lnSpc>
              <a:buFont typeface="Wingdings" pitchFamily="2" charset="2"/>
              <a:buChar char="Ø"/>
              <a:defRPr/>
            </a:pPr>
            <a:r>
              <a:rPr lang="en-US" sz="1600" dirty="0" smtClean="0">
                <a:latin typeface="Comic Sans MS" pitchFamily="66" charset="0"/>
              </a:rPr>
              <a:t>Deadly disease that, in survivors, can cause disfigurement and blindness.</a:t>
            </a:r>
          </a:p>
          <a:p>
            <a:pPr lvl="1" eaLnBrk="1" hangingPunct="1">
              <a:lnSpc>
                <a:spcPct val="90000"/>
              </a:lnSpc>
              <a:buFont typeface="Wingdings" pitchFamily="2" charset="2"/>
              <a:buChar char="Ø"/>
              <a:defRPr/>
            </a:pPr>
            <a:endParaRPr lang="en-US" sz="1100" dirty="0" smtClean="0">
              <a:latin typeface="Comic Sans MS" pitchFamily="66" charset="0"/>
            </a:endParaRPr>
          </a:p>
          <a:p>
            <a:pPr lvl="1" eaLnBrk="1" hangingPunct="1">
              <a:lnSpc>
                <a:spcPct val="90000"/>
              </a:lnSpc>
              <a:buFont typeface="Wingdings" pitchFamily="2" charset="2"/>
              <a:buChar char="Ø"/>
              <a:defRPr/>
            </a:pPr>
            <a:r>
              <a:rPr lang="en-US" sz="1600" dirty="0" err="1" smtClean="0">
                <a:latin typeface="Comic Sans MS" pitchFamily="66" charset="0"/>
              </a:rPr>
              <a:t>Approx</a:t>
            </a:r>
            <a:r>
              <a:rPr lang="en-US" sz="1600" dirty="0" smtClean="0">
                <a:latin typeface="Comic Sans MS" pitchFamily="66" charset="0"/>
              </a:rPr>
              <a:t> 500 million deaths worldwide in the 20</a:t>
            </a:r>
            <a:r>
              <a:rPr lang="en-US" sz="1600" baseline="30000" dirty="0" smtClean="0">
                <a:latin typeface="Comic Sans MS" pitchFamily="66" charset="0"/>
              </a:rPr>
              <a:t>th</a:t>
            </a:r>
            <a:r>
              <a:rPr lang="en-US" sz="1600" dirty="0" smtClean="0">
                <a:latin typeface="Comic Sans MS" pitchFamily="66" charset="0"/>
              </a:rPr>
              <a:t> century.</a:t>
            </a:r>
          </a:p>
          <a:p>
            <a:pPr lvl="1" eaLnBrk="1" hangingPunct="1">
              <a:lnSpc>
                <a:spcPct val="90000"/>
              </a:lnSpc>
              <a:buFont typeface="Wingdings" pitchFamily="2" charset="2"/>
              <a:buChar char="Ø"/>
              <a:defRPr/>
            </a:pPr>
            <a:endParaRPr lang="en-US" sz="1100" dirty="0" smtClean="0">
              <a:latin typeface="Comic Sans MS" pitchFamily="66" charset="0"/>
            </a:endParaRPr>
          </a:p>
          <a:p>
            <a:pPr lvl="1" eaLnBrk="1" hangingPunct="1">
              <a:lnSpc>
                <a:spcPct val="90000"/>
              </a:lnSpc>
              <a:buFont typeface="Wingdings" pitchFamily="2" charset="2"/>
              <a:buChar char="Ø"/>
              <a:defRPr/>
            </a:pPr>
            <a:r>
              <a:rPr lang="en-US" sz="1600" dirty="0" smtClean="0">
                <a:latin typeface="Comic Sans MS" pitchFamily="66" charset="0"/>
              </a:rPr>
              <a:t>Eradicated in 1979 though widespread vaccination. </a:t>
            </a:r>
          </a:p>
          <a:p>
            <a:pPr lvl="1" eaLnBrk="1" hangingPunct="1">
              <a:lnSpc>
                <a:spcPct val="90000"/>
              </a:lnSpc>
              <a:buFont typeface="Wingdings" pitchFamily="2" charset="2"/>
              <a:buChar char="Ø"/>
              <a:defRPr/>
            </a:pPr>
            <a:endParaRPr lang="en-US" sz="1100" dirty="0" smtClean="0">
              <a:latin typeface="Comic Sans MS" pitchFamily="66" charset="0"/>
            </a:endParaRPr>
          </a:p>
          <a:p>
            <a:pPr lvl="1" eaLnBrk="1" hangingPunct="1">
              <a:lnSpc>
                <a:spcPct val="90000"/>
              </a:lnSpc>
              <a:buFont typeface="Wingdings" pitchFamily="2" charset="2"/>
              <a:buChar char="Ø"/>
              <a:defRPr/>
            </a:pPr>
            <a:r>
              <a:rPr lang="en-US" sz="1600" dirty="0" smtClean="0">
                <a:latin typeface="Comic Sans MS" pitchFamily="66" charset="0"/>
              </a:rPr>
              <a:t>Now still possible weapon of bioterrorism.</a:t>
            </a:r>
          </a:p>
          <a:p>
            <a:pPr lvl="1" eaLnBrk="1" hangingPunct="1">
              <a:lnSpc>
                <a:spcPct val="90000"/>
              </a:lnSpc>
              <a:buFont typeface="Wingdings" pitchFamily="2" charset="2"/>
              <a:buChar char="Ø"/>
              <a:defRPr/>
            </a:pPr>
            <a:endParaRPr lang="en-US" sz="1600" dirty="0">
              <a:latin typeface="Comic Sans MS" pitchFamily="66" charset="0"/>
            </a:endParaRPr>
          </a:p>
          <a:p>
            <a:pPr lvl="1" eaLnBrk="1" hangingPunct="1">
              <a:lnSpc>
                <a:spcPct val="90000"/>
              </a:lnSpc>
              <a:buFont typeface="Wingdings" pitchFamily="2" charset="2"/>
              <a:buChar char="Ø"/>
              <a:defRPr/>
            </a:pPr>
            <a:r>
              <a:rPr lang="en-US" sz="1600" dirty="0" smtClean="0">
                <a:latin typeface="Comic Sans MS" pitchFamily="66" charset="0"/>
              </a:rPr>
              <a:t>Watch this short National </a:t>
            </a:r>
            <a:br>
              <a:rPr lang="en-US" sz="1600" dirty="0" smtClean="0">
                <a:latin typeface="Comic Sans MS" pitchFamily="66" charset="0"/>
              </a:rPr>
            </a:br>
            <a:r>
              <a:rPr lang="en-US" sz="1600" dirty="0" smtClean="0">
                <a:latin typeface="Comic Sans MS" pitchFamily="66" charset="0"/>
              </a:rPr>
              <a:t>Geographic </a:t>
            </a:r>
            <a:r>
              <a:rPr lang="en-US" sz="1600" b="1" dirty="0" smtClean="0">
                <a:latin typeface="Comic Sans MS" pitchFamily="66" charset="0"/>
                <a:hlinkClick r:id="rId3"/>
              </a:rPr>
              <a:t>video on Smallpox</a:t>
            </a:r>
            <a:r>
              <a:rPr lang="en-US" sz="1600" dirty="0" smtClean="0">
                <a:latin typeface="Comic Sans MS" pitchFamily="66" charset="0"/>
              </a:rPr>
              <a:t>.</a:t>
            </a:r>
          </a:p>
        </p:txBody>
      </p:sp>
      <p:sp>
        <p:nvSpPr>
          <p:cNvPr id="17412" name="Text Box 6"/>
          <p:cNvSpPr txBox="1">
            <a:spLocks noChangeArrowheads="1"/>
          </p:cNvSpPr>
          <p:nvPr/>
        </p:nvSpPr>
        <p:spPr bwMode="auto">
          <a:xfrm>
            <a:off x="0" y="6432550"/>
            <a:ext cx="4267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pPr>
            <a:r>
              <a:rPr lang="en-US" sz="1000">
                <a:latin typeface="Comic Sans MS" charset="0"/>
              </a:rPr>
              <a:t>Images:</a:t>
            </a:r>
            <a:r>
              <a:rPr lang="en-US" sz="1000" i="1">
                <a:latin typeface="Comic Sans MS" charset="0"/>
              </a:rPr>
              <a:t> </a:t>
            </a:r>
            <a:r>
              <a:rPr lang="en-US" sz="1000">
                <a:latin typeface="Comic Sans MS" charset="0"/>
                <a:hlinkClick r:id="rId4"/>
              </a:rPr>
              <a:t>Girl with smallpox, </a:t>
            </a:r>
            <a:r>
              <a:rPr lang="en-US" sz="1000">
                <a:latin typeface="Comic Sans MS" charset="0"/>
              </a:rPr>
              <a:t>James Hicks, CDC; </a:t>
            </a:r>
            <a:r>
              <a:rPr lang="en-US" sz="1000">
                <a:latin typeface="Comic Sans MS" charset="0"/>
                <a:hlinkClick r:id="rId5"/>
              </a:rPr>
              <a:t>Electron micrograph of smallpox virus</a:t>
            </a:r>
            <a:r>
              <a:rPr lang="en-US" sz="1000">
                <a:latin typeface="Comic Sans MS" charset="0"/>
              </a:rPr>
              <a:t>, Magnus Manske; </a:t>
            </a:r>
            <a:r>
              <a:rPr lang="en-US" sz="1000">
                <a:latin typeface="Comic Sans MS" charset="0"/>
                <a:hlinkClick r:id="rId6"/>
              </a:rPr>
              <a:t>Smallpox vs. Chickenpox</a:t>
            </a:r>
            <a:endParaRPr lang="en-US" sz="1000">
              <a:latin typeface="Comic Sans MS" charset="0"/>
            </a:endParaRPr>
          </a:p>
        </p:txBody>
      </p:sp>
      <p:pic>
        <p:nvPicPr>
          <p:cNvPr id="17414" name="Picture 17" descr="Smallpox_Bangladesh"/>
          <p:cNvPicPr>
            <a:picLocks noGrp="1" noChangeAspect="1" noChangeArrowheads="1"/>
          </p:cNvPicPr>
          <p:nvPr>
            <p:ph sz="quarter" idx="2"/>
          </p:nvPr>
        </p:nvPicPr>
        <p:blipFill>
          <a:blip r:embed="rId7">
            <a:extLst>
              <a:ext uri="{28A0092B-C50C-407E-A947-70E740481C1C}">
                <a14:useLocalDpi xmlns:a14="http://schemas.microsoft.com/office/drawing/2010/main" val="0"/>
              </a:ext>
            </a:extLst>
          </a:blip>
          <a:srcRect/>
          <a:stretch>
            <a:fillRect/>
          </a:stretch>
        </p:blipFill>
        <p:spPr>
          <a:xfrm>
            <a:off x="5867400" y="1295400"/>
            <a:ext cx="2699657"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7415" name="Picture 18" descr="Smallpox_versus_chickenpo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4038600"/>
            <a:ext cx="2538413"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5"/>
          <p:cNvSpPr txBox="1">
            <a:spLocks noChangeArrowheads="1"/>
          </p:cNvSpPr>
          <p:nvPr/>
        </p:nvSpPr>
        <p:spPr bwMode="auto">
          <a:xfrm>
            <a:off x="3810000" y="66008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spcBef>
                <a:spcPct val="50000"/>
              </a:spcBef>
            </a:pPr>
            <a:r>
              <a:rPr lang="en-US" sz="1000">
                <a:latin typeface="Comic Sans MS" charset="0"/>
              </a:rPr>
              <a:t>From the  </a:t>
            </a:r>
            <a:r>
              <a:rPr lang="en-US" sz="1000">
                <a:latin typeface="Comic Sans MS" charset="0"/>
                <a:hlinkClick r:id="rId9"/>
              </a:rPr>
              <a:t>Virtual Microbiology Classroom</a:t>
            </a:r>
            <a:r>
              <a:rPr lang="en-US" sz="1000">
                <a:latin typeface="Comic Sans MS" charset="0"/>
              </a:rPr>
              <a:t> on </a:t>
            </a:r>
            <a:r>
              <a:rPr lang="en-US" sz="1000">
                <a:latin typeface="Comic Sans MS" charset="0"/>
                <a:hlinkClick r:id="rId10"/>
              </a:rPr>
              <a:t>ScienceProfOnline.com</a:t>
            </a:r>
            <a:endParaRPr lang="en-US" sz="1000">
              <a:latin typeface="Comic Sans MS" charset="0"/>
            </a:endParaRPr>
          </a:p>
        </p:txBody>
      </p:sp>
      <p:pic>
        <p:nvPicPr>
          <p:cNvPr id="11" name="Picture 14" descr="smallpoxviru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0" y="152400"/>
            <a:ext cx="1371600" cy="1447800"/>
          </a:xfrm>
          <a:prstGeom prst="ellipse">
            <a:avLst/>
          </a:prstGeom>
          <a:noFill/>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extBox 11"/>
          <p:cNvSpPr txBox="1"/>
          <p:nvPr/>
        </p:nvSpPr>
        <p:spPr>
          <a:xfrm>
            <a:off x="3810000" y="228600"/>
            <a:ext cx="3581400" cy="877163"/>
          </a:xfrm>
          <a:prstGeom prst="rect">
            <a:avLst/>
          </a:prstGeom>
          <a:noFill/>
        </p:spPr>
        <p:txBody>
          <a:bodyPr wrap="square" rtlCol="0">
            <a:spAutoFit/>
          </a:bodyPr>
          <a:lstStyle/>
          <a:p>
            <a:pPr algn="ctr"/>
            <a:r>
              <a:rPr lang="en-US" sz="1600" b="1" dirty="0" smtClean="0">
                <a:solidFill>
                  <a:schemeClr val="bg1">
                    <a:lumMod val="50000"/>
                  </a:schemeClr>
                </a:solidFill>
                <a:latin typeface="Comic Sans MS" pitchFamily="66" charset="0"/>
              </a:rPr>
              <a:t>Can smallpox viruses </a:t>
            </a:r>
            <a:r>
              <a:rPr lang="en-US" sz="1600" b="1" dirty="0">
                <a:solidFill>
                  <a:schemeClr val="bg1">
                    <a:lumMod val="50000"/>
                  </a:schemeClr>
                </a:solidFill>
                <a:latin typeface="Comic Sans MS" pitchFamily="66" charset="0"/>
              </a:rPr>
              <a:t>hide? </a:t>
            </a:r>
            <a:endParaRPr lang="en-US" sz="1600" b="1" dirty="0" smtClean="0">
              <a:solidFill>
                <a:schemeClr val="bg1">
                  <a:lumMod val="50000"/>
                </a:schemeClr>
              </a:solidFill>
              <a:latin typeface="Comic Sans MS" pitchFamily="66" charset="0"/>
            </a:endParaRPr>
          </a:p>
          <a:p>
            <a:pPr algn="ctr"/>
            <a:endParaRPr lang="en-US" sz="300" dirty="0" smtClean="0">
              <a:latin typeface="Comic Sans MS" pitchFamily="66" charset="0"/>
            </a:endParaRPr>
          </a:p>
          <a:p>
            <a:pPr algn="ctr"/>
            <a:r>
              <a:rPr lang="en-US" sz="1400" dirty="0" smtClean="0">
                <a:latin typeface="Comic Sans MS" pitchFamily="66" charset="0"/>
              </a:rPr>
              <a:t>They can’t. Only infect humans.</a:t>
            </a:r>
            <a:endParaRPr lang="en-US" sz="1600" dirty="0">
              <a:latin typeface="Comic Sans MS" pitchFamily="66" charset="0"/>
            </a:endParaRPr>
          </a:p>
          <a:p>
            <a:endParaRPr lang="en-US" dirty="0"/>
          </a:p>
        </p:txBody>
      </p:sp>
    </p:spTree>
    <p:extLst>
      <p:ext uri="{BB962C8B-B14F-4D97-AF65-F5344CB8AC3E}">
        <p14:creationId xmlns:p14="http://schemas.microsoft.com/office/powerpoint/2010/main" val="19285744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txBox="1">
            <a:spLocks noChangeArrowheads="1"/>
          </p:cNvSpPr>
          <p:nvPr/>
        </p:nvSpPr>
        <p:spPr bwMode="auto">
          <a:xfrm>
            <a:off x="147638" y="35214"/>
            <a:ext cx="8534400" cy="955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tx2"/>
                </a:solidFill>
                <a:latin typeface="Comic Sans MS"/>
                <a:cs typeface="Comic Sans MS"/>
              </a:rPr>
              <a:t>M</a:t>
            </a:r>
            <a:r>
              <a:rPr lang="en-US" sz="2400" b="1" dirty="0">
                <a:latin typeface="Comic Sans MS"/>
                <a:cs typeface="Comic Sans MS"/>
              </a:rPr>
              <a:t>eet the Microbe: </a:t>
            </a:r>
            <a:r>
              <a:rPr lang="en-US" sz="4000" dirty="0">
                <a:solidFill>
                  <a:schemeClr val="tx2"/>
                </a:solidFill>
                <a:latin typeface="Comic Sans MS"/>
                <a:cs typeface="Comic Sans MS"/>
              </a:rPr>
              <a:t> </a:t>
            </a:r>
            <a:endParaRPr lang="en-US" sz="4000" dirty="0" smtClean="0">
              <a:solidFill>
                <a:schemeClr val="tx2"/>
              </a:solidFill>
              <a:latin typeface="Comic Sans MS"/>
              <a:cs typeface="Comic Sans MS"/>
            </a:endParaRPr>
          </a:p>
          <a:p>
            <a:pPr eaLnBrk="1" hangingPunct="1"/>
            <a:r>
              <a:rPr lang="en-US" sz="2800" b="1" dirty="0" smtClean="0">
                <a:solidFill>
                  <a:schemeClr val="tx1">
                    <a:lumMod val="65000"/>
                    <a:lumOff val="35000"/>
                  </a:schemeClr>
                </a:solidFill>
                <a:latin typeface="Comic Sans MS" pitchFamily="66" charset="0"/>
              </a:rPr>
              <a:t>HPV</a:t>
            </a:r>
            <a:r>
              <a:rPr lang="en-US" sz="2800" dirty="0" smtClean="0">
                <a:solidFill>
                  <a:schemeClr val="tx2"/>
                </a:solidFill>
                <a:latin typeface="Comic Sans MS" pitchFamily="66" charset="0"/>
              </a:rPr>
              <a:t> </a:t>
            </a:r>
            <a:r>
              <a:rPr lang="en-US" dirty="0" smtClean="0">
                <a:solidFill>
                  <a:schemeClr val="tx1">
                    <a:lumMod val="65000"/>
                    <a:lumOff val="35000"/>
                  </a:schemeClr>
                </a:solidFill>
                <a:latin typeface="Comic Sans MS" pitchFamily="66" charset="0"/>
              </a:rPr>
              <a:t>(Human Papillomavirus)</a:t>
            </a:r>
            <a:r>
              <a:rPr lang="en-US" sz="2800" b="1" dirty="0">
                <a:solidFill>
                  <a:schemeClr val="tx2"/>
                </a:solidFill>
              </a:rPr>
              <a:t>	</a:t>
            </a:r>
            <a:endParaRPr lang="en-US" sz="2400" dirty="0">
              <a:solidFill>
                <a:schemeClr val="tx2"/>
              </a:solidFill>
              <a:latin typeface="Comic Sans MS" pitchFamily="66" charset="0"/>
            </a:endParaRPr>
          </a:p>
        </p:txBody>
      </p:sp>
      <p:sp>
        <p:nvSpPr>
          <p:cNvPr id="6" name="Rectangle 3"/>
          <p:cNvSpPr txBox="1">
            <a:spLocks noChangeArrowheads="1"/>
          </p:cNvSpPr>
          <p:nvPr/>
        </p:nvSpPr>
        <p:spPr bwMode="auto">
          <a:xfrm>
            <a:off x="152400" y="1143000"/>
            <a:ext cx="4805362"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buFontTx/>
              <a:buNone/>
              <a:defRPr/>
            </a:pPr>
            <a:r>
              <a:rPr lang="en-US" sz="1600" b="1" dirty="0" err="1" smtClean="0">
                <a:solidFill>
                  <a:srgbClr val="66FF33"/>
                </a:solidFill>
                <a:latin typeface="Comic Sans MS" pitchFamily="66" charset="0"/>
              </a:rPr>
              <a:t>Nonenveloped</a:t>
            </a:r>
            <a:r>
              <a:rPr lang="en-US" sz="1600" dirty="0" smtClean="0">
                <a:solidFill>
                  <a:srgbClr val="66FF33"/>
                </a:solidFill>
                <a:latin typeface="Comic Sans MS" pitchFamily="66" charset="0"/>
              </a:rPr>
              <a:t> </a:t>
            </a:r>
            <a:r>
              <a:rPr lang="en-US" sz="1600" b="1" dirty="0" err="1" smtClean="0">
                <a:latin typeface="Comic Sans MS" pitchFamily="66" charset="0"/>
              </a:rPr>
              <a:t>dsDNA</a:t>
            </a:r>
            <a:r>
              <a:rPr lang="en-US" sz="1400" b="1" dirty="0" smtClean="0">
                <a:latin typeface="Comic Sans MS" pitchFamily="66" charset="0"/>
              </a:rPr>
              <a:t> </a:t>
            </a:r>
            <a:r>
              <a:rPr lang="en-US" sz="1400" dirty="0" smtClean="0">
                <a:latin typeface="Comic Sans MS" pitchFamily="66" charset="0"/>
              </a:rPr>
              <a:t>virus</a:t>
            </a:r>
          </a:p>
          <a:p>
            <a:pPr eaLnBrk="1" hangingPunct="1">
              <a:lnSpc>
                <a:spcPct val="80000"/>
              </a:lnSpc>
              <a:buFontTx/>
              <a:buNone/>
              <a:defRPr/>
            </a:pPr>
            <a:endParaRPr lang="en-US" sz="2000" dirty="0">
              <a:latin typeface="Comic Sans MS" pitchFamily="66" charset="0"/>
            </a:endParaRPr>
          </a:p>
          <a:p>
            <a:pPr>
              <a:lnSpc>
                <a:spcPct val="80000"/>
              </a:lnSpc>
              <a:buFont typeface="Wingdings" pitchFamily="2" charset="2"/>
              <a:buChar char="Ø"/>
              <a:defRPr/>
            </a:pPr>
            <a:r>
              <a:rPr lang="en-US" sz="1600" dirty="0">
                <a:latin typeface="Comic Sans MS" pitchFamily="66" charset="0"/>
              </a:rPr>
              <a:t>H</a:t>
            </a:r>
            <a:r>
              <a:rPr lang="en-US" sz="1600" dirty="0" smtClean="0">
                <a:latin typeface="Comic Sans MS" pitchFamily="66" charset="0"/>
              </a:rPr>
              <a:t>ighly contagious sexually transmitted infection caused by  several sub-types of the human papilloma</a:t>
            </a:r>
            <a:r>
              <a:rPr lang="en-US" sz="1600" b="1" dirty="0" smtClean="0">
                <a:latin typeface="Comic Sans MS" pitchFamily="66" charset="0"/>
                <a:hlinkClick r:id="rId3"/>
              </a:rPr>
              <a:t>virus</a:t>
            </a:r>
            <a:r>
              <a:rPr lang="en-US" sz="1600" dirty="0" smtClean="0">
                <a:latin typeface="Comic Sans MS" pitchFamily="66" charset="0"/>
              </a:rPr>
              <a:t>. </a:t>
            </a:r>
          </a:p>
          <a:p>
            <a:pPr>
              <a:lnSpc>
                <a:spcPct val="80000"/>
              </a:lnSpc>
              <a:buFont typeface="Wingdings" pitchFamily="2" charset="2"/>
              <a:buChar char="Ø"/>
              <a:defRPr/>
            </a:pPr>
            <a:endParaRPr lang="en-US" sz="1600" dirty="0" smtClean="0">
              <a:latin typeface="Comic Sans MS" pitchFamily="66" charset="0"/>
            </a:endParaRPr>
          </a:p>
          <a:p>
            <a:pPr>
              <a:lnSpc>
                <a:spcPct val="80000"/>
              </a:lnSpc>
              <a:buFont typeface="Wingdings" pitchFamily="2" charset="2"/>
              <a:buChar char="Ø"/>
              <a:defRPr/>
            </a:pPr>
            <a:r>
              <a:rPr lang="en-US" sz="1600" dirty="0" smtClean="0">
                <a:latin typeface="Comic Sans MS" pitchFamily="66" charset="0"/>
              </a:rPr>
              <a:t>Many types of HPV. Most harmless, but some cause genital warts, and a subset of those can cause cancer: of cervix, vulva</a:t>
            </a:r>
            <a:r>
              <a:rPr lang="en-US" sz="1600" dirty="0">
                <a:latin typeface="Comic Sans MS" pitchFamily="66" charset="0"/>
              </a:rPr>
              <a:t> </a:t>
            </a:r>
            <a:r>
              <a:rPr lang="en-US" sz="1600" dirty="0" smtClean="0">
                <a:latin typeface="Comic Sans MS" pitchFamily="66" charset="0"/>
              </a:rPr>
              <a:t>and vagina in women; anus and penis in men. Can also cause cancers of head, neck and anus.</a:t>
            </a:r>
          </a:p>
          <a:p>
            <a:pPr>
              <a:lnSpc>
                <a:spcPct val="80000"/>
              </a:lnSpc>
              <a:buFont typeface="Wingdings" pitchFamily="2" charset="2"/>
              <a:buChar char="Ø"/>
              <a:defRPr/>
            </a:pPr>
            <a:endParaRPr lang="en-US" sz="1600" dirty="0" smtClean="0">
              <a:latin typeface="Comic Sans MS" pitchFamily="66" charset="0"/>
            </a:endParaRPr>
          </a:p>
          <a:p>
            <a:pPr>
              <a:lnSpc>
                <a:spcPct val="80000"/>
              </a:lnSpc>
              <a:buFont typeface="Wingdings" pitchFamily="2" charset="2"/>
              <a:buChar char="Ø"/>
              <a:defRPr/>
            </a:pPr>
            <a:r>
              <a:rPr lang="en-US" sz="1600" dirty="0" smtClean="0">
                <a:latin typeface="Comic Sans MS" pitchFamily="66" charset="0"/>
              </a:rPr>
              <a:t>Genital warts often occur in clusters and can be very tiny or can spread into large masses in the genital area. </a:t>
            </a:r>
          </a:p>
          <a:p>
            <a:pPr>
              <a:lnSpc>
                <a:spcPct val="80000"/>
              </a:lnSpc>
              <a:buFont typeface="Wingdings" pitchFamily="2" charset="2"/>
              <a:buChar char="Ø"/>
              <a:defRPr/>
            </a:pPr>
            <a:endParaRPr lang="en-US" sz="1600" dirty="0" smtClean="0">
              <a:latin typeface="Comic Sans MS" pitchFamily="66" charset="0"/>
            </a:endParaRPr>
          </a:p>
          <a:p>
            <a:pPr>
              <a:lnSpc>
                <a:spcPct val="80000"/>
              </a:lnSpc>
              <a:buFont typeface="Wingdings" pitchFamily="2" charset="2"/>
              <a:buChar char="Ø"/>
              <a:defRPr/>
            </a:pPr>
            <a:r>
              <a:rPr lang="en-US" sz="1600" dirty="0" smtClean="0">
                <a:latin typeface="Comic Sans MS" pitchFamily="66" charset="0"/>
              </a:rPr>
              <a:t>Two vaccines are available to prevent infection by some HPV types: Gardasil (Merck) and </a:t>
            </a:r>
            <a:r>
              <a:rPr lang="en-US" sz="1600" dirty="0" err="1" smtClean="0">
                <a:latin typeface="Comic Sans MS" pitchFamily="66" charset="0"/>
              </a:rPr>
              <a:t>Cervarix</a:t>
            </a:r>
            <a:r>
              <a:rPr lang="en-US" sz="1600" dirty="0" smtClean="0">
                <a:latin typeface="Comic Sans MS" pitchFamily="66" charset="0"/>
              </a:rPr>
              <a:t> (GlaxoSmithKline).</a:t>
            </a:r>
          </a:p>
          <a:p>
            <a:pPr>
              <a:lnSpc>
                <a:spcPct val="80000"/>
              </a:lnSpc>
              <a:buFont typeface="Wingdings" pitchFamily="2" charset="2"/>
              <a:buChar char="Ø"/>
              <a:defRPr/>
            </a:pPr>
            <a:endParaRPr lang="en-US" sz="1600" dirty="0">
              <a:latin typeface="Comic Sans MS" pitchFamily="66" charset="0"/>
            </a:endParaRPr>
          </a:p>
          <a:p>
            <a:pPr>
              <a:lnSpc>
                <a:spcPct val="80000"/>
              </a:lnSpc>
              <a:buFont typeface="Wingdings" pitchFamily="2" charset="2"/>
              <a:buChar char="Ø"/>
              <a:defRPr/>
            </a:pPr>
            <a:r>
              <a:rPr lang="en-US" sz="1600" dirty="0" smtClean="0">
                <a:latin typeface="Comic Sans MS" pitchFamily="66" charset="0"/>
              </a:rPr>
              <a:t>Article  HPV “</a:t>
            </a:r>
            <a:r>
              <a:rPr lang="en-US" sz="1600" dirty="0" smtClean="0">
                <a:latin typeface="Comic Sans MS" pitchFamily="66" charset="0"/>
                <a:hlinkClick r:id="rId4"/>
              </a:rPr>
              <a:t>Vaccine Works for Boys: Study Shows First Clear Benefits</a:t>
            </a:r>
            <a:r>
              <a:rPr lang="en-US" sz="1600" dirty="0" smtClean="0">
                <a:latin typeface="Comic Sans MS" pitchFamily="66" charset="0"/>
              </a:rPr>
              <a:t>”, Science News, Feb. 2011.</a:t>
            </a:r>
          </a:p>
          <a:p>
            <a:pPr marL="0" indent="0">
              <a:lnSpc>
                <a:spcPct val="80000"/>
              </a:lnSpc>
              <a:buFontTx/>
              <a:buNone/>
              <a:defRPr/>
            </a:pPr>
            <a:endParaRPr lang="en-US" sz="1400" dirty="0" smtClean="0">
              <a:latin typeface="Comic Sans MS" pitchFamily="66" charset="0"/>
            </a:endParaRPr>
          </a:p>
          <a:p>
            <a:pPr marL="0" indent="0">
              <a:lnSpc>
                <a:spcPct val="80000"/>
              </a:lnSpc>
              <a:buFontTx/>
              <a:buNone/>
              <a:defRPr/>
            </a:pPr>
            <a:endParaRPr lang="en-US" sz="1400" dirty="0">
              <a:latin typeface="Comic Sans MS" pitchFamily="66" charset="0"/>
            </a:endParaRPr>
          </a:p>
        </p:txBody>
      </p:sp>
      <p:sp>
        <p:nvSpPr>
          <p:cNvPr id="12292" name="Text Box 6"/>
          <p:cNvSpPr txBox="1">
            <a:spLocks noChangeArrowheads="1"/>
          </p:cNvSpPr>
          <p:nvPr/>
        </p:nvSpPr>
        <p:spPr bwMode="auto">
          <a:xfrm>
            <a:off x="0" y="6613525"/>
            <a:ext cx="3962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Images: </a:t>
            </a:r>
            <a:r>
              <a:rPr lang="en-US" sz="1000">
                <a:latin typeface="Comic Sans MS" pitchFamily="66" charset="0"/>
                <a:hlinkClick r:id="rId5"/>
              </a:rPr>
              <a:t>Papillomavirus</a:t>
            </a:r>
            <a:r>
              <a:rPr lang="en-US" sz="1000">
                <a:latin typeface="Comic Sans MS" pitchFamily="66" charset="0"/>
              </a:rPr>
              <a:t>, Laboratory of Tumor Virus Biology </a:t>
            </a:r>
          </a:p>
        </p:txBody>
      </p:sp>
      <p:sp>
        <p:nvSpPr>
          <p:cNvPr id="12293" name="Text Box 6"/>
          <p:cNvSpPr txBox="1">
            <a:spLocks noChangeArrowheads="1"/>
          </p:cNvSpPr>
          <p:nvPr/>
        </p:nvSpPr>
        <p:spPr bwMode="auto">
          <a:xfrm>
            <a:off x="434340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6"/>
              </a:rPr>
              <a:t>Virtual Microbiology Classroom </a:t>
            </a:r>
            <a:r>
              <a:rPr lang="en-US" sz="1000">
                <a:latin typeface="Comic Sans MS" pitchFamily="66" charset="0"/>
              </a:rPr>
              <a:t>on </a:t>
            </a:r>
            <a:r>
              <a:rPr lang="en-US" sz="1000">
                <a:latin typeface="Comic Sans MS" pitchFamily="66" charset="0"/>
                <a:hlinkClick r:id="rId7"/>
              </a:rPr>
              <a:t>ScienceProfOnline.com</a:t>
            </a:r>
            <a:endParaRPr lang="en-US" sz="1000">
              <a:latin typeface="Comic Sans MS" pitchFamily="66" charset="0"/>
            </a:endParaRPr>
          </a:p>
        </p:txBody>
      </p:sp>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15200" y="1066800"/>
            <a:ext cx="1600201" cy="1524000"/>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p:cNvSpPr txBox="1"/>
          <p:nvPr/>
        </p:nvSpPr>
        <p:spPr>
          <a:xfrm>
            <a:off x="5791200" y="4072682"/>
            <a:ext cx="3043238" cy="2385268"/>
          </a:xfrm>
          <a:prstGeom prst="rect">
            <a:avLst/>
          </a:prstGeom>
          <a:noFill/>
          <a:ln w="57150">
            <a:solidFill>
              <a:schemeClr val="accent1">
                <a:lumMod val="75000"/>
              </a:schemeClr>
            </a:solidFill>
          </a:ln>
        </p:spPr>
        <p:txBody>
          <a:bodyPr wrap="square">
            <a:spAutoFit/>
          </a:bodyPr>
          <a:lstStyle/>
          <a:p>
            <a:pPr algn="ctr">
              <a:defRPr/>
            </a:pPr>
            <a:endParaRPr lang="en-US" sz="1200" dirty="0">
              <a:latin typeface="Comic Sans MS" pitchFamily="66" charset="0"/>
            </a:endParaRPr>
          </a:p>
          <a:p>
            <a:pPr algn="ctr">
              <a:defRPr/>
            </a:pPr>
            <a:r>
              <a:rPr lang="en-US" sz="2400" b="1" dirty="0" smtClean="0">
                <a:solidFill>
                  <a:srgbClr val="FF0000"/>
                </a:solidFill>
                <a:latin typeface="Comic Sans MS" pitchFamily="66" charset="0"/>
              </a:rPr>
              <a:t>WATCH THIS!</a:t>
            </a:r>
            <a:endParaRPr lang="en-US" sz="2400" b="1" dirty="0">
              <a:solidFill>
                <a:srgbClr val="FF0000"/>
              </a:solidFill>
              <a:latin typeface="Comic Sans MS" pitchFamily="66" charset="0"/>
            </a:endParaRPr>
          </a:p>
          <a:p>
            <a:pPr algn="ctr">
              <a:defRPr/>
            </a:pPr>
            <a:endParaRPr lang="en-US" sz="1050" dirty="0">
              <a:latin typeface="Comic Sans MS" pitchFamily="66" charset="0"/>
              <a:hlinkClick r:id="rId9"/>
            </a:endParaRPr>
          </a:p>
          <a:p>
            <a:pPr algn="ctr">
              <a:defRPr/>
            </a:pPr>
            <a:r>
              <a:rPr lang="en-US" sz="2000" dirty="0">
                <a:latin typeface="Comic Sans MS" pitchFamily="66" charset="0"/>
              </a:rPr>
              <a:t>Dr. David </a:t>
            </a:r>
            <a:r>
              <a:rPr lang="en-US" sz="2000" dirty="0" err="1" smtClean="0">
                <a:latin typeface="Comic Sans MS" pitchFamily="66" charset="0"/>
              </a:rPr>
              <a:t>Agus</a:t>
            </a:r>
            <a:r>
              <a:rPr lang="en-US" sz="2000" dirty="0" smtClean="0">
                <a:latin typeface="Comic Sans MS" pitchFamily="66" charset="0"/>
              </a:rPr>
              <a:t> </a:t>
            </a:r>
          </a:p>
          <a:p>
            <a:pPr algn="ctr">
              <a:defRPr/>
            </a:pPr>
            <a:r>
              <a:rPr lang="en-US" sz="2000" dirty="0" smtClean="0">
                <a:latin typeface="Comic Sans MS" pitchFamily="66" charset="0"/>
              </a:rPr>
              <a:t>explains the </a:t>
            </a:r>
          </a:p>
          <a:p>
            <a:pPr algn="ctr">
              <a:defRPr/>
            </a:pPr>
            <a:r>
              <a:rPr lang="en-US" sz="2000" dirty="0" smtClean="0">
                <a:latin typeface="Comic Sans MS" pitchFamily="66" charset="0"/>
                <a:hlinkClick r:id="rId10"/>
              </a:rPr>
              <a:t>risks </a:t>
            </a:r>
            <a:r>
              <a:rPr lang="en-US" sz="2000" dirty="0">
                <a:latin typeface="Comic Sans MS" pitchFamily="66" charset="0"/>
                <a:hlinkClick r:id="rId10"/>
              </a:rPr>
              <a:t>of </a:t>
            </a:r>
            <a:r>
              <a:rPr lang="en-US" sz="2000" dirty="0" smtClean="0">
                <a:latin typeface="Comic Sans MS" pitchFamily="66" charset="0"/>
                <a:hlinkClick r:id="rId10"/>
              </a:rPr>
              <a:t>HPV and benefits of vaccination</a:t>
            </a:r>
            <a:r>
              <a:rPr lang="en-US" sz="2000" dirty="0" smtClean="0">
                <a:latin typeface="Comic Sans MS" pitchFamily="66" charset="0"/>
              </a:rPr>
              <a:t>.</a:t>
            </a:r>
          </a:p>
          <a:p>
            <a:pPr algn="ctr">
              <a:defRPr/>
            </a:pPr>
            <a:endParaRPr lang="en-US" sz="1050" dirty="0" smtClean="0">
              <a:latin typeface="Comic Sans MS" pitchFamily="66" charset="0"/>
            </a:endParaRPr>
          </a:p>
          <a:p>
            <a:pPr algn="ctr">
              <a:defRPr/>
            </a:pPr>
            <a:endParaRPr lang="en-US" sz="1050" dirty="0">
              <a:latin typeface="Comic Sans MS" pitchFamily="66" charset="0"/>
            </a:endParaRPr>
          </a:p>
        </p:txBody>
      </p:sp>
      <p:sp>
        <p:nvSpPr>
          <p:cNvPr id="11" name="TextBox 10"/>
          <p:cNvSpPr txBox="1"/>
          <p:nvPr/>
        </p:nvSpPr>
        <p:spPr>
          <a:xfrm>
            <a:off x="4973782" y="1112196"/>
            <a:ext cx="1106487" cy="1016000"/>
          </a:xfrm>
          <a:prstGeom prst="rect">
            <a:avLst/>
          </a:prstGeom>
          <a:noFill/>
          <a:ln w="57150">
            <a:solidFill>
              <a:schemeClr val="bg1">
                <a:lumMod val="65000"/>
              </a:schemeClr>
            </a:solidFill>
          </a:ln>
        </p:spPr>
        <p:txBody>
          <a:bodyPr>
            <a:spAutoFit/>
          </a:bodyPr>
          <a:lstStyle/>
          <a:p>
            <a:pPr algn="ctr">
              <a:defRPr/>
            </a:pPr>
            <a:r>
              <a:rPr lang="en-US" sz="1200" dirty="0"/>
              <a:t>Centers for Disease Control</a:t>
            </a:r>
          </a:p>
          <a:p>
            <a:pPr algn="ctr">
              <a:defRPr/>
            </a:pPr>
            <a:r>
              <a:rPr lang="en-US" sz="1200" dirty="0">
                <a:hlinkClick r:id="rId11"/>
              </a:rPr>
              <a:t>HPV vaccine </a:t>
            </a:r>
          </a:p>
          <a:p>
            <a:pPr algn="ctr">
              <a:defRPr/>
            </a:pPr>
            <a:r>
              <a:rPr lang="en-US" sz="1200" dirty="0">
                <a:hlinkClick r:id="rId11"/>
              </a:rPr>
              <a:t>Q &amp; A</a:t>
            </a:r>
            <a:endParaRPr lang="en-US" sz="1200" dirty="0"/>
          </a:p>
        </p:txBody>
      </p:sp>
      <p:pic>
        <p:nvPicPr>
          <p:cNvPr id="15" name="Picture 1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835416">
            <a:off x="6194920" y="2263851"/>
            <a:ext cx="2565256" cy="17687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4724400" y="228600"/>
            <a:ext cx="4114800" cy="877163"/>
          </a:xfrm>
          <a:prstGeom prst="rect">
            <a:avLst/>
          </a:prstGeom>
          <a:noFill/>
        </p:spPr>
        <p:txBody>
          <a:bodyPr wrap="square" rtlCol="0">
            <a:spAutoFit/>
          </a:bodyPr>
          <a:lstStyle/>
          <a:p>
            <a:pPr algn="ctr"/>
            <a:r>
              <a:rPr lang="en-US" sz="1600" b="1" dirty="0">
                <a:solidFill>
                  <a:schemeClr val="bg1">
                    <a:lumMod val="50000"/>
                  </a:schemeClr>
                </a:solidFill>
                <a:latin typeface="Comic Sans MS" pitchFamily="66" charset="0"/>
              </a:rPr>
              <a:t>Where </a:t>
            </a:r>
            <a:r>
              <a:rPr lang="en-US" sz="1600" b="1" dirty="0" smtClean="0">
                <a:solidFill>
                  <a:schemeClr val="bg1">
                    <a:lumMod val="50000"/>
                  </a:schemeClr>
                </a:solidFill>
                <a:latin typeface="Comic Sans MS" pitchFamily="66" charset="0"/>
              </a:rPr>
              <a:t>does HPV virus </a:t>
            </a:r>
            <a:r>
              <a:rPr lang="en-US" sz="1600" b="1" dirty="0">
                <a:solidFill>
                  <a:schemeClr val="bg1">
                    <a:lumMod val="50000"/>
                  </a:schemeClr>
                </a:solidFill>
                <a:latin typeface="Comic Sans MS" pitchFamily="66" charset="0"/>
              </a:rPr>
              <a:t>hide? </a:t>
            </a:r>
            <a:endParaRPr lang="en-US" sz="1600" b="1" dirty="0" smtClean="0">
              <a:solidFill>
                <a:schemeClr val="bg1">
                  <a:lumMod val="50000"/>
                </a:schemeClr>
              </a:solidFill>
              <a:latin typeface="Comic Sans MS" pitchFamily="66" charset="0"/>
            </a:endParaRPr>
          </a:p>
          <a:p>
            <a:pPr algn="ctr"/>
            <a:endParaRPr lang="en-US" sz="300" dirty="0" smtClean="0">
              <a:latin typeface="Comic Sans MS" pitchFamily="66" charset="0"/>
            </a:endParaRPr>
          </a:p>
          <a:p>
            <a:pPr algn="ctr"/>
            <a:r>
              <a:rPr lang="en-US" sz="1400" dirty="0" smtClean="0">
                <a:latin typeface="Comic Sans MS" pitchFamily="66" charset="0"/>
              </a:rPr>
              <a:t>Numerous animal species.</a:t>
            </a:r>
            <a:endParaRPr lang="en-US" sz="1600" dirty="0">
              <a:latin typeface="Comic Sans MS" pitchFamily="66" charset="0"/>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6629400" y="228600"/>
            <a:ext cx="2209799"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075" name="Rectangle 15"/>
          <p:cNvSpPr>
            <a:spLocks noGrp="1" noChangeArrowheads="1"/>
          </p:cNvSpPr>
          <p:nvPr>
            <p:ph type="body" sz="half" idx="1"/>
          </p:nvPr>
        </p:nvSpPr>
        <p:spPr>
          <a:xfrm>
            <a:off x="381000" y="304800"/>
            <a:ext cx="5943600" cy="2743200"/>
          </a:xfrm>
          <a:noFill/>
        </p:spPr>
        <p:txBody>
          <a:bodyPr>
            <a:normAutofit/>
          </a:bodyPr>
          <a:lstStyle/>
          <a:p>
            <a:pPr eaLnBrk="1" hangingPunct="1">
              <a:lnSpc>
                <a:spcPct val="90000"/>
              </a:lnSpc>
              <a:buFontTx/>
              <a:buNone/>
            </a:pPr>
            <a:r>
              <a:rPr lang="en-US" altLang="en-US" sz="3600" b="1" dirty="0" smtClean="0">
                <a:solidFill>
                  <a:schemeClr val="accent6">
                    <a:lumMod val="75000"/>
                  </a:schemeClr>
                </a:solidFill>
                <a:latin typeface="Comic Sans MS" pitchFamily="66" charset="0"/>
              </a:rPr>
              <a:t>Everyday Biology</a:t>
            </a:r>
            <a:endParaRPr lang="en-US" altLang="en-US" sz="1100" b="1" dirty="0" smtClean="0">
              <a:solidFill>
                <a:srgbClr val="68801B"/>
              </a:solidFill>
              <a:latin typeface="Comic Sans MS" pitchFamily="66" charset="0"/>
            </a:endParaRPr>
          </a:p>
          <a:p>
            <a:pPr marL="0" indent="0" eaLnBrk="1" hangingPunct="1">
              <a:lnSpc>
                <a:spcPct val="90000"/>
              </a:lnSpc>
              <a:spcBef>
                <a:spcPts val="0"/>
              </a:spcBef>
              <a:buNone/>
            </a:pPr>
            <a:endParaRPr lang="en-US" altLang="en-US" sz="1800" dirty="0">
              <a:latin typeface="Comic Sans MS"/>
              <a:cs typeface="Comic Sans MS"/>
            </a:endParaRPr>
          </a:p>
          <a:p>
            <a:pPr marL="0" indent="0">
              <a:lnSpc>
                <a:spcPct val="90000"/>
              </a:lnSpc>
              <a:spcBef>
                <a:spcPts val="0"/>
              </a:spcBef>
              <a:buNone/>
            </a:pPr>
            <a:r>
              <a:rPr lang="en-US" sz="2000" dirty="0">
                <a:latin typeface="Comic Sans MS"/>
                <a:cs typeface="Comic Sans MS"/>
              </a:rPr>
              <a:t>Let’s </a:t>
            </a:r>
            <a:r>
              <a:rPr lang="en-US" sz="2000" dirty="0" smtClean="0">
                <a:latin typeface="Comic Sans MS"/>
                <a:cs typeface="Comic Sans MS"/>
              </a:rPr>
              <a:t>explore the </a:t>
            </a:r>
            <a:r>
              <a:rPr lang="en-US" sz="2000" dirty="0">
                <a:latin typeface="Comic Sans MS"/>
                <a:cs typeface="Comic Sans MS"/>
              </a:rPr>
              <a:t>amazing story of </a:t>
            </a:r>
            <a:r>
              <a:rPr lang="en-US" sz="2000" dirty="0">
                <a:latin typeface="Comic Sans MS"/>
                <a:cs typeface="Comic Sans MS"/>
                <a:hlinkClick r:id="rId4"/>
              </a:rPr>
              <a:t>Henrietta Lacks </a:t>
            </a:r>
            <a:r>
              <a:rPr lang="en-US" sz="2000" dirty="0" smtClean="0">
                <a:latin typeface="Comic Sans MS"/>
                <a:cs typeface="Comic Sans MS"/>
                <a:hlinkClick r:id="rId4"/>
              </a:rPr>
              <a:t>and </a:t>
            </a:r>
            <a:r>
              <a:rPr lang="en-US" sz="2000" dirty="0">
                <a:latin typeface="Comic Sans MS"/>
                <a:cs typeface="Comic Sans MS"/>
                <a:hlinkClick r:id="rId4"/>
              </a:rPr>
              <a:t>her immortal cells</a:t>
            </a:r>
            <a:r>
              <a:rPr lang="en-US" sz="2000" dirty="0">
                <a:latin typeface="Comic Sans MS"/>
                <a:cs typeface="Comic Sans MS"/>
              </a:rPr>
              <a:t>. </a:t>
            </a:r>
          </a:p>
          <a:p>
            <a:pPr marL="0" indent="0" eaLnBrk="1" hangingPunct="1">
              <a:lnSpc>
                <a:spcPct val="90000"/>
              </a:lnSpc>
              <a:spcBef>
                <a:spcPts val="0"/>
              </a:spcBef>
              <a:buNone/>
            </a:pPr>
            <a:endParaRPr lang="en-US" altLang="en-US" sz="2000" dirty="0" smtClean="0">
              <a:latin typeface="Comic Sans MS"/>
              <a:cs typeface="Comic Sans MS"/>
            </a:endParaRPr>
          </a:p>
          <a:p>
            <a:pPr marL="0" indent="0" eaLnBrk="1" hangingPunct="1">
              <a:lnSpc>
                <a:spcPct val="90000"/>
              </a:lnSpc>
              <a:buNone/>
            </a:pPr>
            <a:r>
              <a:rPr lang="en-US" altLang="en-US" sz="2000" b="1" i="1" dirty="0" smtClean="0">
                <a:solidFill>
                  <a:srgbClr val="FF0000"/>
                </a:solidFill>
                <a:latin typeface="Comic Sans MS"/>
                <a:cs typeface="Comic Sans MS"/>
              </a:rPr>
              <a:t>Q: </a:t>
            </a:r>
            <a:r>
              <a:rPr lang="en-US" altLang="en-US" sz="2000" i="1" dirty="0" smtClean="0">
                <a:latin typeface="Comic Sans MS"/>
                <a:cs typeface="Comic Sans MS"/>
              </a:rPr>
              <a:t>What does the Henrietta Lacks story have to do with our lectures about cell biology and virology?</a:t>
            </a:r>
          </a:p>
          <a:p>
            <a:pPr marL="0" indent="0" eaLnBrk="1" hangingPunct="1">
              <a:lnSpc>
                <a:spcPct val="90000"/>
              </a:lnSpc>
              <a:buFontTx/>
              <a:buNone/>
            </a:pPr>
            <a:endParaRPr lang="en-US" altLang="en-US" sz="2000" dirty="0" smtClean="0">
              <a:solidFill>
                <a:srgbClr val="0000FF"/>
              </a:solidFill>
              <a:latin typeface="Comic Sans MS"/>
              <a:cs typeface="Comic Sans MS"/>
            </a:endParaRPr>
          </a:p>
        </p:txBody>
      </p:sp>
      <p:sp>
        <p:nvSpPr>
          <p:cNvPr id="3076" name="Text Box 5"/>
          <p:cNvSpPr txBox="1">
            <a:spLocks noChangeArrowheads="1"/>
          </p:cNvSpPr>
          <p:nvPr/>
        </p:nvSpPr>
        <p:spPr bwMode="auto">
          <a:xfrm>
            <a:off x="4495800" y="6611937"/>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5"/>
              </a:rPr>
              <a:t>Virtual Cell Biology Classroom</a:t>
            </a:r>
            <a:r>
              <a:rPr lang="en-US" altLang="en-US" sz="1000" dirty="0">
                <a:latin typeface="Comic Sans MS" pitchFamily="66" charset="0"/>
              </a:rPr>
              <a:t>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pic>
        <p:nvPicPr>
          <p:cNvPr id="4" name="Picture 3" descr="Henrietta_Lacks_(1920-1951).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9400" y="3429000"/>
            <a:ext cx="2153265" cy="259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 Box 5"/>
          <p:cNvSpPr txBox="1">
            <a:spLocks noChangeArrowheads="1"/>
          </p:cNvSpPr>
          <p:nvPr/>
        </p:nvSpPr>
        <p:spPr bwMode="auto">
          <a:xfrm>
            <a:off x="0" y="6316702"/>
            <a:ext cx="38862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smtClean="0">
                <a:latin typeface="Comic Sans MS" pitchFamily="66" charset="0"/>
              </a:rPr>
              <a:t>Images: Book, “The Immortal Life of Henrietta Lacks by Rebecca </a:t>
            </a:r>
            <a:r>
              <a:rPr lang="en-US" altLang="en-US" sz="1000" b="0" dirty="0" err="1" smtClean="0">
                <a:latin typeface="Comic Sans MS" pitchFamily="66" charset="0"/>
              </a:rPr>
              <a:t>Skloot</a:t>
            </a:r>
            <a:r>
              <a:rPr lang="en-US" altLang="en-US" sz="1000" b="0" dirty="0" smtClean="0">
                <a:latin typeface="Comic Sans MS" pitchFamily="66" charset="0"/>
              </a:rPr>
              <a:t>; </a:t>
            </a:r>
            <a:r>
              <a:rPr lang="en-US" altLang="en-US" sz="1000" b="0" dirty="0" smtClean="0">
                <a:latin typeface="Comic Sans MS" pitchFamily="66" charset="0"/>
                <a:hlinkClick r:id="rId8"/>
              </a:rPr>
              <a:t>Apoptotic HeLa cell</a:t>
            </a:r>
            <a:r>
              <a:rPr lang="en-US" altLang="en-US" sz="1000" b="0" dirty="0" smtClean="0">
                <a:latin typeface="Comic Sans MS" pitchFamily="66" charset="0"/>
              </a:rPr>
              <a:t>, Wiki; </a:t>
            </a:r>
            <a:r>
              <a:rPr lang="en-US" altLang="en-US" sz="1000" b="0" dirty="0" smtClean="0">
                <a:latin typeface="Comic Sans MS" pitchFamily="66" charset="0"/>
                <a:hlinkClick r:id="rId9"/>
              </a:rPr>
              <a:t>Fluorescence </a:t>
            </a:r>
            <a:r>
              <a:rPr lang="en-US" altLang="en-US" sz="1000" b="0" dirty="0">
                <a:latin typeface="Comic Sans MS" pitchFamily="66" charset="0"/>
                <a:hlinkClick r:id="rId9"/>
              </a:rPr>
              <a:t>image of cultured </a:t>
            </a:r>
            <a:r>
              <a:rPr lang="en-US" altLang="en-US" sz="1000" b="0" dirty="0" err="1">
                <a:latin typeface="Comic Sans MS" pitchFamily="66" charset="0"/>
                <a:hlinkClick r:id="rId9"/>
              </a:rPr>
              <a:t>HeLa</a:t>
            </a:r>
            <a:r>
              <a:rPr lang="en-US" altLang="en-US" sz="1000" b="0" dirty="0">
                <a:latin typeface="Comic Sans MS" pitchFamily="66" charset="0"/>
                <a:hlinkClick r:id="rId9"/>
              </a:rPr>
              <a:t> </a:t>
            </a:r>
            <a:r>
              <a:rPr lang="en-US" altLang="en-US" sz="1000" b="0" dirty="0" smtClean="0">
                <a:latin typeface="Comic Sans MS" pitchFamily="66" charset="0"/>
                <a:hlinkClick r:id="rId9"/>
              </a:rPr>
              <a:t>cells</a:t>
            </a:r>
            <a:r>
              <a:rPr lang="en-US" altLang="en-US" sz="1000" b="0" dirty="0" smtClean="0">
                <a:latin typeface="Comic Sans MS" pitchFamily="66" charset="0"/>
              </a:rPr>
              <a:t>, Wiki</a:t>
            </a:r>
            <a:endParaRPr lang="en-US" altLang="en-US" sz="1000" b="0" dirty="0">
              <a:latin typeface="Comic Sans MS" pitchFamily="66" charset="0"/>
            </a:endParaRPr>
          </a:p>
        </p:txBody>
      </p:sp>
      <p:pic>
        <p:nvPicPr>
          <p:cNvPr id="6" name="Picture 5" descr="HeLa-I.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3400" y="3429000"/>
            <a:ext cx="2667000" cy="22202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descr="HeLa-IV.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38400" y="3505200"/>
            <a:ext cx="1981200" cy="18233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4876800" y="3581400"/>
            <a:ext cx="1066800" cy="1754327"/>
          </a:xfrm>
          <a:prstGeom prst="rect">
            <a:avLst/>
          </a:prstGeom>
          <a:noFill/>
        </p:spPr>
        <p:txBody>
          <a:bodyPr wrap="square" rtlCol="0">
            <a:spAutoFit/>
          </a:bodyPr>
          <a:lstStyle/>
          <a:p>
            <a:pPr algn="ctr"/>
            <a:r>
              <a:rPr lang="en-US" dirty="0" smtClean="0">
                <a:latin typeface="Comic Sans MS"/>
                <a:cs typeface="Comic Sans MS"/>
                <a:hlinkClick r:id="rId12"/>
              </a:rPr>
              <a:t>Watch a video of </a:t>
            </a:r>
            <a:r>
              <a:rPr lang="en-US" dirty="0" err="1" smtClean="0">
                <a:latin typeface="Comic Sans MS"/>
                <a:cs typeface="Comic Sans MS"/>
                <a:hlinkClick r:id="rId12"/>
              </a:rPr>
              <a:t>HeLa</a:t>
            </a:r>
            <a:r>
              <a:rPr lang="en-US" dirty="0" smtClean="0">
                <a:latin typeface="Comic Sans MS"/>
                <a:cs typeface="Comic Sans MS"/>
                <a:hlinkClick r:id="rId12"/>
              </a:rPr>
              <a:t> cells dividing in vitro</a:t>
            </a:r>
            <a:r>
              <a:rPr lang="en-US" dirty="0" smtClean="0">
                <a:latin typeface="Comic Sans MS"/>
                <a:cs typeface="Comic Sans MS"/>
              </a:rPr>
              <a:t>.</a:t>
            </a:r>
            <a:endParaRPr lang="en-US" dirty="0">
              <a:latin typeface="Comic Sans MS"/>
              <a:cs typeface="Comic Sans MS"/>
            </a:endParaRPr>
          </a:p>
        </p:txBody>
      </p:sp>
    </p:spTree>
    <p:extLst>
      <p:ext uri="{BB962C8B-B14F-4D97-AF65-F5344CB8AC3E}">
        <p14:creationId xmlns:p14="http://schemas.microsoft.com/office/powerpoint/2010/main" val="1544446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0" y="6472238"/>
            <a:ext cx="2514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 HIV viruses budding off of infected lymphocyte, </a:t>
            </a:r>
            <a:r>
              <a:rPr lang="en-US" sz="1000">
                <a:latin typeface="Comic Sans MS" pitchFamily="66" charset="0"/>
                <a:hlinkClick r:id="rId3"/>
              </a:rPr>
              <a:t>PHIL </a:t>
            </a:r>
            <a:r>
              <a:rPr lang="en-US" sz="1000">
                <a:latin typeface="Comic Sans MS" pitchFamily="66" charset="0"/>
              </a:rPr>
              <a:t>#10000</a:t>
            </a:r>
          </a:p>
        </p:txBody>
      </p:sp>
      <p:pic>
        <p:nvPicPr>
          <p:cNvPr id="3075" name="Picture 7" descr="HiMyName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838200"/>
            <a:ext cx="5029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2"/>
          <p:cNvSpPr>
            <a:spLocks noGrp="1" noChangeArrowheads="1"/>
          </p:cNvSpPr>
          <p:nvPr>
            <p:ph type="ctrTitle"/>
          </p:nvPr>
        </p:nvSpPr>
        <p:spPr>
          <a:xfrm>
            <a:off x="228600" y="1392238"/>
            <a:ext cx="3200400" cy="2590800"/>
          </a:xfrm>
          <a:noFill/>
        </p:spPr>
        <p:txBody>
          <a:bodyPr/>
          <a:lstStyle/>
          <a:p>
            <a:pPr eaLnBrk="1" hangingPunct="1"/>
            <a:r>
              <a:rPr lang="en-US" sz="3200" dirty="0" smtClean="0">
                <a:latin typeface="Courier"/>
                <a:cs typeface="Courier"/>
              </a:rPr>
              <a:t>Meet the Microbes</a:t>
            </a:r>
            <a:r>
              <a:rPr lang="en-US" sz="3200" dirty="0" smtClean="0">
                <a:latin typeface="Comic Sans MS" pitchFamily="66" charset="0"/>
              </a:rPr>
              <a:t>:</a:t>
            </a:r>
            <a:br>
              <a:rPr lang="en-US" sz="3200" dirty="0" smtClean="0">
                <a:latin typeface="Comic Sans MS" pitchFamily="66" charset="0"/>
              </a:rPr>
            </a:br>
            <a:r>
              <a:rPr lang="en-US" sz="3200" dirty="0" smtClean="0">
                <a:solidFill>
                  <a:srgbClr val="00CC66"/>
                </a:solidFill>
                <a:latin typeface="Comic Sans MS" pitchFamily="66" charset="0"/>
              </a:rPr>
              <a:t/>
            </a:r>
            <a:br>
              <a:rPr lang="en-US" sz="3200" dirty="0" smtClean="0">
                <a:solidFill>
                  <a:srgbClr val="00CC66"/>
                </a:solidFill>
                <a:latin typeface="Comic Sans MS" pitchFamily="66" charset="0"/>
              </a:rPr>
            </a:br>
            <a:r>
              <a:rPr lang="en-US" sz="4000" b="1" dirty="0" smtClean="0">
                <a:solidFill>
                  <a:srgbClr val="008000"/>
                </a:solidFill>
                <a:latin typeface="Comic Sans MS" pitchFamily="66" charset="0"/>
              </a:rPr>
              <a:t>Viruses</a:t>
            </a:r>
            <a:r>
              <a:rPr lang="en-US" sz="4000" b="1" dirty="0" smtClean="0">
                <a:solidFill>
                  <a:srgbClr val="CC9900"/>
                </a:solidFill>
              </a:rPr>
              <a:t/>
            </a:r>
            <a:br>
              <a:rPr lang="en-US" sz="4000" b="1" dirty="0" smtClean="0">
                <a:solidFill>
                  <a:srgbClr val="CC9900"/>
                </a:solidFill>
              </a:rPr>
            </a:br>
            <a:endParaRPr lang="en-US" i="1" dirty="0" smtClean="0">
              <a:solidFill>
                <a:srgbClr val="CC9900"/>
              </a:solidFill>
            </a:endParaRPr>
          </a:p>
        </p:txBody>
      </p:sp>
      <p:pic>
        <p:nvPicPr>
          <p:cNvPr id="3077" name="Picture 15" descr="Picture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133600"/>
            <a:ext cx="5029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16"/>
          <p:cNvSpPr txBox="1">
            <a:spLocks noChangeArrowheads="1"/>
          </p:cNvSpPr>
          <p:nvPr/>
        </p:nvSpPr>
        <p:spPr bwMode="auto">
          <a:xfrm>
            <a:off x="4191000" y="3962400"/>
            <a:ext cx="4000500" cy="10509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latin typeface="Comic Sans MS" pitchFamily="66" charset="0"/>
              </a:rPr>
              <a:t>Human Immunodeficiency Virus (HIV)</a:t>
            </a:r>
          </a:p>
          <a:p>
            <a:pPr algn="ctr" eaLnBrk="1" hangingPunct="1">
              <a:spcBef>
                <a:spcPct val="50000"/>
              </a:spcBef>
            </a:pPr>
            <a:r>
              <a:rPr lang="en-US" sz="1000">
                <a:latin typeface="Comic Sans MS" pitchFamily="66" charset="0"/>
              </a:rPr>
              <a:t>(Depicted in green, budding off infected white blood cell.)</a:t>
            </a:r>
          </a:p>
        </p:txBody>
      </p:sp>
      <p:sp>
        <p:nvSpPr>
          <p:cNvPr id="3079" name="Text Box 6"/>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6"/>
              </a:rPr>
              <a:t>Virtual Microbiology Classroom </a:t>
            </a:r>
            <a:r>
              <a:rPr lang="en-US" sz="1000">
                <a:latin typeface="Comic Sans MS" pitchFamily="66" charset="0"/>
              </a:rPr>
              <a:t>on </a:t>
            </a:r>
            <a:r>
              <a:rPr lang="en-US" sz="1000">
                <a:latin typeface="Comic Sans MS" pitchFamily="66" charset="0"/>
                <a:hlinkClick r:id="rId7"/>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txBox="1">
            <a:spLocks noChangeArrowheads="1"/>
          </p:cNvSpPr>
          <p:nvPr/>
        </p:nvSpPr>
        <p:spPr bwMode="auto">
          <a:xfrm>
            <a:off x="147638" y="76200"/>
            <a:ext cx="503396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dirty="0">
                <a:solidFill>
                  <a:schemeClr val="tx2"/>
                </a:solidFill>
                <a:latin typeface="Comic Sans MS"/>
                <a:cs typeface="Comic Sans MS"/>
              </a:rPr>
              <a:t>M</a:t>
            </a:r>
            <a:r>
              <a:rPr lang="en-US" sz="2400" b="1" dirty="0">
                <a:latin typeface="Comic Sans MS"/>
                <a:cs typeface="Comic Sans MS"/>
              </a:rPr>
              <a:t>eet the Microbe:</a:t>
            </a:r>
            <a:r>
              <a:rPr lang="en-US" sz="4000" dirty="0">
                <a:solidFill>
                  <a:schemeClr val="tx2"/>
                </a:solidFill>
                <a:latin typeface="Comic Sans MS"/>
                <a:cs typeface="Comic Sans MS"/>
              </a:rPr>
              <a:t> </a:t>
            </a:r>
            <a:r>
              <a:rPr lang="en-US" sz="2800" dirty="0" smtClean="0">
                <a:solidFill>
                  <a:schemeClr val="tx1">
                    <a:lumMod val="65000"/>
                    <a:lumOff val="35000"/>
                  </a:schemeClr>
                </a:solidFill>
                <a:latin typeface="Comic Sans MS" pitchFamily="66" charset="0"/>
              </a:rPr>
              <a:t>T4 </a:t>
            </a:r>
            <a:r>
              <a:rPr lang="en-US" sz="2800" dirty="0">
                <a:solidFill>
                  <a:schemeClr val="tx1">
                    <a:lumMod val="65000"/>
                    <a:lumOff val="35000"/>
                  </a:schemeClr>
                </a:solidFill>
                <a:latin typeface="Comic Sans MS" pitchFamily="66" charset="0"/>
              </a:rPr>
              <a:t>P</a:t>
            </a:r>
            <a:r>
              <a:rPr lang="en-US" sz="2800" dirty="0" smtClean="0">
                <a:solidFill>
                  <a:schemeClr val="tx1">
                    <a:lumMod val="65000"/>
                    <a:lumOff val="35000"/>
                  </a:schemeClr>
                </a:solidFill>
                <a:latin typeface="Comic Sans MS" pitchFamily="66" charset="0"/>
              </a:rPr>
              <a:t>hage</a:t>
            </a:r>
          </a:p>
        </p:txBody>
      </p:sp>
      <p:sp>
        <p:nvSpPr>
          <p:cNvPr id="10243" name="Rectangle 3"/>
          <p:cNvSpPr txBox="1">
            <a:spLocks noChangeArrowheads="1"/>
          </p:cNvSpPr>
          <p:nvPr/>
        </p:nvSpPr>
        <p:spPr bwMode="auto">
          <a:xfrm>
            <a:off x="100013" y="914400"/>
            <a:ext cx="508158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r>
              <a:rPr lang="en-US" sz="1600" b="1" dirty="0" err="1">
                <a:solidFill>
                  <a:srgbClr val="66FF33"/>
                </a:solidFill>
                <a:latin typeface="Comic Sans MS" pitchFamily="66" charset="0"/>
              </a:rPr>
              <a:t>Nonenveloped</a:t>
            </a:r>
            <a:r>
              <a:rPr lang="en-US" sz="1600" b="1" dirty="0">
                <a:solidFill>
                  <a:srgbClr val="FF9933"/>
                </a:solidFill>
                <a:latin typeface="Comic Sans MS" pitchFamily="66" charset="0"/>
              </a:rPr>
              <a:t> </a:t>
            </a:r>
            <a:r>
              <a:rPr lang="en-US" sz="1600" b="1" dirty="0" err="1">
                <a:latin typeface="Comic Sans MS" pitchFamily="66" charset="0"/>
              </a:rPr>
              <a:t>dsDNA</a:t>
            </a:r>
            <a:r>
              <a:rPr lang="en-US" sz="1600" b="1" dirty="0">
                <a:latin typeface="Comic Sans MS" pitchFamily="66" charset="0"/>
              </a:rPr>
              <a:t> </a:t>
            </a:r>
            <a:r>
              <a:rPr lang="en-US" sz="1600" dirty="0">
                <a:latin typeface="Comic Sans MS" pitchFamily="66" charset="0"/>
              </a:rPr>
              <a:t>virus</a:t>
            </a:r>
          </a:p>
          <a:p>
            <a:pPr eaLnBrk="1" hangingPunct="1">
              <a:lnSpc>
                <a:spcPct val="80000"/>
              </a:lnSpc>
              <a:spcBef>
                <a:spcPct val="20000"/>
              </a:spcBef>
            </a:pPr>
            <a:endParaRPr lang="en-US" sz="1000" dirty="0">
              <a:latin typeface="Comic Sans MS" pitchFamily="66" charset="0"/>
            </a:endParaRPr>
          </a:p>
          <a:p>
            <a:pPr eaLnBrk="1" hangingPunct="1">
              <a:lnSpc>
                <a:spcPct val="80000"/>
              </a:lnSpc>
              <a:spcBef>
                <a:spcPct val="20000"/>
              </a:spcBef>
            </a:pPr>
            <a:r>
              <a:rPr lang="en-US" sz="1200" dirty="0">
                <a:latin typeface="Comic Sans MS" pitchFamily="66" charset="0"/>
              </a:rPr>
              <a:t>(Not the true for all </a:t>
            </a:r>
            <a:r>
              <a:rPr lang="en-US" sz="1200" dirty="0" smtClean="0">
                <a:latin typeface="Comic Sans MS" pitchFamily="66" charset="0"/>
              </a:rPr>
              <a:t>bacteriophages</a:t>
            </a:r>
            <a:r>
              <a:rPr lang="en-US" sz="1200" dirty="0">
                <a:latin typeface="Comic Sans MS" pitchFamily="66" charset="0"/>
              </a:rPr>
              <a:t>.  Phages, as a </a:t>
            </a:r>
          </a:p>
          <a:p>
            <a:pPr eaLnBrk="1" hangingPunct="1">
              <a:lnSpc>
                <a:spcPct val="80000"/>
              </a:lnSpc>
              <a:spcBef>
                <a:spcPct val="20000"/>
              </a:spcBef>
            </a:pPr>
            <a:r>
              <a:rPr lang="en-US" sz="1200" dirty="0">
                <a:latin typeface="Comic Sans MS" pitchFamily="66" charset="0"/>
              </a:rPr>
              <a:t>group, can have </a:t>
            </a:r>
            <a:r>
              <a:rPr lang="en-US" sz="1200" dirty="0" err="1">
                <a:latin typeface="Comic Sans MS" pitchFamily="66" charset="0"/>
              </a:rPr>
              <a:t>ssRN</a:t>
            </a:r>
            <a:r>
              <a:rPr lang="en-US" sz="1200" dirty="0">
                <a:latin typeface="Comic Sans MS" pitchFamily="66" charset="0"/>
              </a:rPr>
              <a:t> </a:t>
            </a:r>
            <a:r>
              <a:rPr lang="en-US" sz="1200" dirty="0" err="1">
                <a:latin typeface="Comic Sans MS" pitchFamily="66" charset="0"/>
              </a:rPr>
              <a:t>dsRNA</a:t>
            </a:r>
            <a:r>
              <a:rPr lang="en-US" sz="1200" dirty="0">
                <a:latin typeface="Comic Sans MS" pitchFamily="66" charset="0"/>
              </a:rPr>
              <a:t>, </a:t>
            </a:r>
            <a:r>
              <a:rPr lang="en-US" sz="1200" dirty="0" err="1">
                <a:latin typeface="Comic Sans MS" pitchFamily="66" charset="0"/>
              </a:rPr>
              <a:t>ssDNA</a:t>
            </a:r>
            <a:r>
              <a:rPr lang="en-US" sz="1200" dirty="0">
                <a:latin typeface="Comic Sans MS" pitchFamily="66" charset="0"/>
              </a:rPr>
              <a:t>, </a:t>
            </a:r>
            <a:r>
              <a:rPr lang="en-US" sz="1200" dirty="0" err="1">
                <a:latin typeface="Comic Sans MS" pitchFamily="66" charset="0"/>
              </a:rPr>
              <a:t>dsDNA</a:t>
            </a:r>
            <a:r>
              <a:rPr lang="en-US" sz="1200" dirty="0">
                <a:latin typeface="Comic Sans MS" pitchFamily="66" charset="0"/>
              </a:rPr>
              <a:t>).</a:t>
            </a:r>
            <a:endParaRPr lang="en-US" sz="1100" dirty="0">
              <a:latin typeface="Comic Sans MS" pitchFamily="66" charset="0"/>
            </a:endParaRPr>
          </a:p>
          <a:p>
            <a:pPr eaLnBrk="1" hangingPunct="1">
              <a:lnSpc>
                <a:spcPct val="80000"/>
              </a:lnSpc>
              <a:spcBef>
                <a:spcPct val="20000"/>
              </a:spcBef>
            </a:pPr>
            <a:endParaRPr lang="en-US" sz="1400" dirty="0">
              <a:latin typeface="Comic Sans MS" pitchFamily="66" charset="0"/>
            </a:endParaRPr>
          </a:p>
          <a:p>
            <a:pPr eaLnBrk="1" hangingPunct="1">
              <a:lnSpc>
                <a:spcPct val="80000"/>
              </a:lnSpc>
              <a:spcBef>
                <a:spcPct val="20000"/>
              </a:spcBef>
              <a:buFont typeface="Wingdings" pitchFamily="2" charset="2"/>
              <a:buChar char="Ø"/>
            </a:pPr>
            <a:r>
              <a:rPr lang="en-US" sz="1400" dirty="0" smtClean="0">
                <a:latin typeface="Comic Sans MS" pitchFamily="66" charset="0"/>
              </a:rPr>
              <a:t>A </a:t>
            </a:r>
            <a:r>
              <a:rPr lang="en-US" sz="1400" dirty="0">
                <a:latin typeface="Comic Sans MS" pitchFamily="66" charset="0"/>
                <a:hlinkClick r:id="rId3"/>
              </a:rPr>
              <a:t>bacteriophage</a:t>
            </a:r>
            <a:r>
              <a:rPr lang="en-US" sz="1400" dirty="0">
                <a:latin typeface="Comic Sans MS" pitchFamily="66" charset="0"/>
              </a:rPr>
              <a:t> that infects </a:t>
            </a:r>
            <a:r>
              <a:rPr lang="en-US" sz="1400" i="1" dirty="0">
                <a:latin typeface="Comic Sans MS" pitchFamily="66" charset="0"/>
              </a:rPr>
              <a:t>Escherichia coli </a:t>
            </a:r>
            <a:r>
              <a:rPr lang="en-US" sz="1400" dirty="0">
                <a:latin typeface="Comic Sans MS" pitchFamily="66" charset="0"/>
              </a:rPr>
              <a:t>O157:H7, a cause of foodborne illness. </a:t>
            </a:r>
          </a:p>
          <a:p>
            <a:pPr eaLnBrk="1" hangingPunct="1">
              <a:lnSpc>
                <a:spcPct val="80000"/>
              </a:lnSpc>
              <a:spcBef>
                <a:spcPct val="20000"/>
              </a:spcBef>
              <a:buFont typeface="Wingdings" pitchFamily="2" charset="2"/>
              <a:buChar char="Ø"/>
            </a:pPr>
            <a:endParaRPr lang="en-US" sz="1400" dirty="0">
              <a:latin typeface="Comic Sans MS" pitchFamily="66" charset="0"/>
            </a:endParaRPr>
          </a:p>
          <a:p>
            <a:pPr eaLnBrk="1" hangingPunct="1">
              <a:lnSpc>
                <a:spcPct val="80000"/>
              </a:lnSpc>
              <a:spcBef>
                <a:spcPct val="20000"/>
              </a:spcBef>
              <a:buFont typeface="Wingdings" pitchFamily="2" charset="2"/>
              <a:buChar char="Ø"/>
            </a:pPr>
            <a:r>
              <a:rPr lang="en-US" sz="1400" dirty="0">
                <a:latin typeface="Comic Sans MS" pitchFamily="66" charset="0"/>
              </a:rPr>
              <a:t>The "O" in the name refers to the cell wall </a:t>
            </a:r>
            <a:r>
              <a:rPr lang="en-US" sz="1600" b="1" dirty="0">
                <a:solidFill>
                  <a:schemeClr val="tx1">
                    <a:lumMod val="65000"/>
                    <a:lumOff val="35000"/>
                  </a:schemeClr>
                </a:solidFill>
                <a:latin typeface="Comic Sans MS" pitchFamily="66" charset="0"/>
              </a:rPr>
              <a:t>antigen</a:t>
            </a:r>
            <a:r>
              <a:rPr lang="en-US" sz="1600" dirty="0">
                <a:solidFill>
                  <a:schemeClr val="tx1">
                    <a:lumMod val="65000"/>
                    <a:lumOff val="35000"/>
                  </a:schemeClr>
                </a:solidFill>
                <a:latin typeface="Comic Sans MS" pitchFamily="66" charset="0"/>
              </a:rPr>
              <a:t> </a:t>
            </a:r>
            <a:r>
              <a:rPr lang="en-US" sz="1400" dirty="0">
                <a:latin typeface="Comic Sans MS" pitchFamily="66" charset="0"/>
              </a:rPr>
              <a:t>number, whereas the "H" refers to the flagella </a:t>
            </a:r>
            <a:r>
              <a:rPr lang="en-US" sz="1400" dirty="0" smtClean="0">
                <a:latin typeface="Comic Sans MS" pitchFamily="66" charset="0"/>
              </a:rPr>
              <a:t>antigen.  </a:t>
            </a:r>
            <a:r>
              <a:rPr lang="en-US" sz="1600" b="1" dirty="0" smtClean="0">
                <a:solidFill>
                  <a:srgbClr val="FF0000"/>
                </a:solidFill>
                <a:latin typeface="Comic Sans MS" pitchFamily="66" charset="0"/>
              </a:rPr>
              <a:t>Q</a:t>
            </a:r>
            <a:r>
              <a:rPr lang="en-US" sz="1400" b="1" dirty="0">
                <a:latin typeface="Comic Sans MS" pitchFamily="66" charset="0"/>
              </a:rPr>
              <a:t>: What is an antigen?</a:t>
            </a:r>
          </a:p>
          <a:p>
            <a:pPr eaLnBrk="1" hangingPunct="1">
              <a:lnSpc>
                <a:spcPct val="80000"/>
              </a:lnSpc>
              <a:spcBef>
                <a:spcPct val="20000"/>
              </a:spcBef>
              <a:buFont typeface="Wingdings" pitchFamily="2" charset="2"/>
              <a:buChar char="Ø"/>
            </a:pPr>
            <a:endParaRPr lang="en-US" sz="1400" i="1" dirty="0">
              <a:latin typeface="Comic Sans MS" pitchFamily="66" charset="0"/>
            </a:endParaRPr>
          </a:p>
          <a:p>
            <a:pPr eaLnBrk="1" hangingPunct="1">
              <a:lnSpc>
                <a:spcPct val="80000"/>
              </a:lnSpc>
              <a:spcBef>
                <a:spcPct val="20000"/>
              </a:spcBef>
              <a:buFont typeface="Wingdings" pitchFamily="2" charset="2"/>
              <a:buChar char="Ø"/>
            </a:pPr>
            <a:r>
              <a:rPr lang="en-US" sz="1400" b="1" dirty="0" smtClean="0">
                <a:latin typeface="Comic Sans MS" pitchFamily="66" charset="0"/>
              </a:rPr>
              <a:t>Phage </a:t>
            </a:r>
            <a:r>
              <a:rPr lang="en-US" sz="1400" b="1" dirty="0">
                <a:latin typeface="Comic Sans MS" pitchFamily="66" charset="0"/>
              </a:rPr>
              <a:t>Therapy:</a:t>
            </a:r>
          </a:p>
          <a:p>
            <a:pPr eaLnBrk="1" hangingPunct="1">
              <a:lnSpc>
                <a:spcPct val="80000"/>
              </a:lnSpc>
              <a:spcBef>
                <a:spcPct val="20000"/>
              </a:spcBef>
            </a:pPr>
            <a:endParaRPr lang="en-US" sz="700" dirty="0">
              <a:latin typeface="Comic Sans MS" pitchFamily="66" charset="0"/>
            </a:endParaRPr>
          </a:p>
          <a:p>
            <a:pPr eaLnBrk="1" hangingPunct="1">
              <a:lnSpc>
                <a:spcPct val="80000"/>
              </a:lnSpc>
              <a:spcBef>
                <a:spcPct val="20000"/>
              </a:spcBef>
            </a:pPr>
            <a:r>
              <a:rPr lang="en-US" sz="1200" dirty="0">
                <a:latin typeface="Comic Sans MS" pitchFamily="66" charset="0"/>
              </a:rPr>
              <a:t>	 - Phages in general have been investigated as medical therapy for disabling bacteria that cause human illness, since phages are much more specific than antibiotics. </a:t>
            </a:r>
          </a:p>
          <a:p>
            <a:pPr eaLnBrk="1" hangingPunct="1">
              <a:lnSpc>
                <a:spcPct val="80000"/>
              </a:lnSpc>
              <a:spcBef>
                <a:spcPct val="20000"/>
              </a:spcBef>
            </a:pPr>
            <a:endParaRPr lang="en-US" sz="1000" dirty="0">
              <a:latin typeface="Comic Sans MS" pitchFamily="66" charset="0"/>
            </a:endParaRPr>
          </a:p>
          <a:p>
            <a:pPr eaLnBrk="1" hangingPunct="1">
              <a:lnSpc>
                <a:spcPct val="80000"/>
              </a:lnSpc>
              <a:spcBef>
                <a:spcPct val="20000"/>
              </a:spcBef>
            </a:pPr>
            <a:r>
              <a:rPr lang="en-US" sz="1200" dirty="0">
                <a:latin typeface="Comic Sans MS" pitchFamily="66" charset="0"/>
              </a:rPr>
              <a:t>	-  “</a:t>
            </a:r>
            <a:r>
              <a:rPr lang="en-US" sz="1200" dirty="0">
                <a:latin typeface="Comic Sans MS" pitchFamily="66" charset="0"/>
                <a:hlinkClick r:id="rId4"/>
              </a:rPr>
              <a:t>Human Volunteers Receiving Escherichia coli Phage T4 Orally: a Safety Test of Phage Therapy</a:t>
            </a:r>
            <a:r>
              <a:rPr lang="en-US" sz="1200" dirty="0">
                <a:latin typeface="Comic Sans MS" pitchFamily="66" charset="0"/>
              </a:rPr>
              <a:t>” by Anne </a:t>
            </a:r>
            <a:r>
              <a:rPr lang="en-US" sz="1200" dirty="0" err="1">
                <a:latin typeface="Comic Sans MS" pitchFamily="66" charset="0"/>
              </a:rPr>
              <a:t>Bruttin</a:t>
            </a:r>
            <a:r>
              <a:rPr lang="en-US" sz="1200" dirty="0">
                <a:latin typeface="Comic Sans MS" pitchFamily="66" charset="0"/>
              </a:rPr>
              <a:t> &amp; </a:t>
            </a:r>
            <a:r>
              <a:rPr lang="en-US" sz="1200" dirty="0" err="1">
                <a:latin typeface="Comic Sans MS" pitchFamily="66" charset="0"/>
              </a:rPr>
              <a:t>Harald</a:t>
            </a:r>
            <a:r>
              <a:rPr lang="en-US" sz="1200" dirty="0">
                <a:latin typeface="Comic Sans MS" pitchFamily="66" charset="0"/>
              </a:rPr>
              <a:t> </a:t>
            </a:r>
            <a:r>
              <a:rPr lang="en-US" sz="1200" dirty="0" err="1">
                <a:latin typeface="Comic Sans MS" pitchFamily="66" charset="0"/>
              </a:rPr>
              <a:t>Brüssow</a:t>
            </a:r>
            <a:r>
              <a:rPr lang="en-US" sz="1200" dirty="0">
                <a:latin typeface="Comic Sans MS" pitchFamily="66" charset="0"/>
              </a:rPr>
              <a:t>, American Society for Microbiology, 2005.</a:t>
            </a:r>
          </a:p>
          <a:p>
            <a:pPr eaLnBrk="1" hangingPunct="1">
              <a:lnSpc>
                <a:spcPct val="80000"/>
              </a:lnSpc>
              <a:spcBef>
                <a:spcPct val="20000"/>
              </a:spcBef>
            </a:pPr>
            <a:endParaRPr lang="en-US" sz="1400" dirty="0">
              <a:latin typeface="Comic Sans MS" pitchFamily="66" charset="0"/>
            </a:endParaRPr>
          </a:p>
          <a:p>
            <a:pPr eaLnBrk="1" hangingPunct="1">
              <a:lnSpc>
                <a:spcPct val="80000"/>
              </a:lnSpc>
              <a:spcBef>
                <a:spcPct val="20000"/>
              </a:spcBef>
              <a:buFontTx/>
              <a:buChar char="•"/>
            </a:pPr>
            <a:endParaRPr lang="en-US" sz="1400" dirty="0">
              <a:latin typeface="Comic Sans MS" pitchFamily="66" charset="0"/>
            </a:endParaRPr>
          </a:p>
        </p:txBody>
      </p:sp>
      <p:sp>
        <p:nvSpPr>
          <p:cNvPr id="10244" name="Text Box 6"/>
          <p:cNvSpPr txBox="1">
            <a:spLocks noChangeArrowheads="1"/>
          </p:cNvSpPr>
          <p:nvPr/>
        </p:nvSpPr>
        <p:spPr bwMode="auto">
          <a:xfrm>
            <a:off x="0" y="6457950"/>
            <a:ext cx="3505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Images: </a:t>
            </a:r>
            <a:r>
              <a:rPr lang="en-US" sz="1000">
                <a:latin typeface="Comic Sans MS" pitchFamily="66" charset="0"/>
                <a:hlinkClick r:id="rId5"/>
              </a:rPr>
              <a:t>2D and 3D diagram of phage</a:t>
            </a:r>
            <a:r>
              <a:rPr lang="en-US" sz="1000">
                <a:latin typeface="Comic Sans MS" pitchFamily="66" charset="0"/>
              </a:rPr>
              <a:t>, Adenosine; </a:t>
            </a:r>
            <a:r>
              <a:rPr lang="en-US" sz="1000">
                <a:latin typeface="Comic Sans MS" pitchFamily="66" charset="0"/>
                <a:hlinkClick r:id="rId6"/>
              </a:rPr>
              <a:t>Phage therapy</a:t>
            </a:r>
            <a:r>
              <a:rPr lang="en-US" sz="1000">
                <a:latin typeface="Comic Sans MS" pitchFamily="66" charset="0"/>
              </a:rPr>
              <a:t> used against </a:t>
            </a:r>
            <a:r>
              <a:rPr lang="en-US" sz="1000" i="1">
                <a:latin typeface="Comic Sans MS" pitchFamily="66" charset="0"/>
              </a:rPr>
              <a:t>Bacillus anthracis</a:t>
            </a:r>
            <a:r>
              <a:rPr lang="en-US" sz="1000">
                <a:latin typeface="Comic Sans MS" pitchFamily="66" charset="0"/>
              </a:rPr>
              <a:t>, US Gov</a:t>
            </a:r>
          </a:p>
        </p:txBody>
      </p:sp>
      <p:sp>
        <p:nvSpPr>
          <p:cNvPr id="10245" name="Text Box 6"/>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7"/>
              </a:rPr>
              <a:t>Virtual Microbiology Classroom</a:t>
            </a:r>
            <a:r>
              <a:rPr lang="en-US" sz="1000">
                <a:latin typeface="Comic Sans MS" pitchFamily="66" charset="0"/>
              </a:rPr>
              <a:t> on </a:t>
            </a:r>
            <a:r>
              <a:rPr lang="en-US" sz="1000">
                <a:latin typeface="Comic Sans MS" pitchFamily="66" charset="0"/>
                <a:hlinkClick r:id="rId8"/>
              </a:rPr>
              <a:t>ScienceProfOnline.com</a:t>
            </a:r>
            <a:endParaRPr lang="en-US" sz="1000">
              <a:latin typeface="Comic Sans MS" pitchFamily="66" charset="0"/>
            </a:endParaRPr>
          </a:p>
        </p:txBody>
      </p:sp>
      <p:pic>
        <p:nvPicPr>
          <p:cNvPr id="10246"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204118" y="4997496"/>
            <a:ext cx="28733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304800"/>
            <a:ext cx="3293341" cy="212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813425" y="2971800"/>
            <a:ext cx="2734830" cy="3116238"/>
          </a:xfrm>
          <a:prstGeom prst="rect">
            <a:avLst/>
          </a:prstGeom>
          <a:noFill/>
          <a:ln w="57150">
            <a:solidFill>
              <a:schemeClr val="tx1">
                <a:lumMod val="65000"/>
                <a:lumOff val="35000"/>
              </a:schemeClr>
            </a:solidFill>
          </a:ln>
        </p:spPr>
        <p:txBody>
          <a:bodyPr wrap="square">
            <a:spAutoFit/>
          </a:bodyPr>
          <a:lstStyle/>
          <a:p>
            <a:pPr algn="ctr">
              <a:defRPr/>
            </a:pPr>
            <a:endParaRPr lang="en-US" sz="1200" dirty="0">
              <a:latin typeface="Comic Sans MS" pitchFamily="66" charset="0"/>
            </a:endParaRPr>
          </a:p>
          <a:p>
            <a:pPr algn="ctr">
              <a:defRPr/>
            </a:pPr>
            <a:r>
              <a:rPr lang="en-US" sz="2400" b="1" dirty="0" smtClean="0">
                <a:solidFill>
                  <a:srgbClr val="FF0000"/>
                </a:solidFill>
                <a:latin typeface="Comic Sans MS" pitchFamily="66" charset="0"/>
              </a:rPr>
              <a:t>REVIEW!</a:t>
            </a:r>
            <a:endParaRPr lang="en-US" sz="2400" b="1" dirty="0">
              <a:solidFill>
                <a:srgbClr val="FF0000"/>
              </a:solidFill>
              <a:latin typeface="Comic Sans MS" pitchFamily="66" charset="0"/>
            </a:endParaRPr>
          </a:p>
          <a:p>
            <a:pPr algn="ctr">
              <a:defRPr/>
            </a:pPr>
            <a:endParaRPr lang="en-US" sz="1050" dirty="0">
              <a:latin typeface="Comic Sans MS" pitchFamily="66" charset="0"/>
              <a:hlinkClick r:id="rId11"/>
            </a:endParaRPr>
          </a:p>
          <a:p>
            <a:pPr algn="ctr">
              <a:defRPr/>
            </a:pPr>
            <a:r>
              <a:rPr lang="en-US" sz="2400" dirty="0" smtClean="0">
                <a:latin typeface="Comic Sans MS" pitchFamily="66" charset="0"/>
                <a:hlinkClick r:id="rId12"/>
              </a:rPr>
              <a:t>Steps in Replication of </a:t>
            </a:r>
          </a:p>
          <a:p>
            <a:pPr algn="ctr">
              <a:defRPr/>
            </a:pPr>
            <a:r>
              <a:rPr lang="en-US" sz="2400" dirty="0" smtClean="0">
                <a:latin typeface="Comic Sans MS" pitchFamily="66" charset="0"/>
                <a:hlinkClick r:id="rId12"/>
              </a:rPr>
              <a:t>T4 Phage in </a:t>
            </a:r>
          </a:p>
          <a:p>
            <a:pPr algn="ctr">
              <a:defRPr/>
            </a:pPr>
            <a:r>
              <a:rPr lang="en-US" sz="2400" i="1" dirty="0" smtClean="0">
                <a:latin typeface="Comic Sans MS" pitchFamily="66" charset="0"/>
                <a:hlinkClick r:id="rId12"/>
              </a:rPr>
              <a:t>E. coli </a:t>
            </a:r>
            <a:endParaRPr lang="en-US" sz="2400" i="1" dirty="0" smtClean="0">
              <a:latin typeface="Comic Sans MS" pitchFamily="66" charset="0"/>
            </a:endParaRPr>
          </a:p>
          <a:p>
            <a:pPr algn="ctr">
              <a:defRPr/>
            </a:pPr>
            <a:r>
              <a:rPr lang="en-US" dirty="0" smtClean="0">
                <a:latin typeface="Comic Sans MS" pitchFamily="66" charset="0"/>
              </a:rPr>
              <a:t>animation </a:t>
            </a:r>
            <a:r>
              <a:rPr lang="en-US" dirty="0">
                <a:latin typeface="Comic Sans MS" pitchFamily="66" charset="0"/>
              </a:rPr>
              <a:t>and quiz </a:t>
            </a:r>
            <a:endParaRPr lang="en-US" dirty="0" smtClean="0">
              <a:latin typeface="Comic Sans MS" pitchFamily="66" charset="0"/>
            </a:endParaRPr>
          </a:p>
          <a:p>
            <a:pPr algn="ctr">
              <a:defRPr/>
            </a:pPr>
            <a:r>
              <a:rPr lang="en-US" dirty="0" smtClean="0">
                <a:latin typeface="Comic Sans MS" pitchFamily="66" charset="0"/>
              </a:rPr>
              <a:t>from </a:t>
            </a:r>
            <a:r>
              <a:rPr lang="en-US" dirty="0">
                <a:latin typeface="Comic Sans MS" pitchFamily="66" charset="0"/>
              </a:rPr>
              <a:t>McGraw-Hill.</a:t>
            </a:r>
          </a:p>
          <a:p>
            <a:pPr algn="ctr">
              <a:defRPr/>
            </a:pPr>
            <a:r>
              <a:rPr lang="en-US" dirty="0">
                <a:latin typeface="Comic Sans MS" pitchFamily="66" charset="0"/>
              </a:rPr>
              <a:t> </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457200" y="274638"/>
            <a:ext cx="4572000" cy="792162"/>
          </a:xfrm>
        </p:spPr>
        <p:txBody>
          <a:bodyPr/>
          <a:lstStyle/>
          <a:p>
            <a:pPr algn="l" eaLnBrk="1" hangingPunct="1"/>
            <a:r>
              <a:rPr lang="en-US" sz="3700" b="1" dirty="0" smtClean="0">
                <a:solidFill>
                  <a:srgbClr val="339933"/>
                </a:solidFill>
                <a:latin typeface="Comic Sans MS" pitchFamily="66" charset="0"/>
              </a:rPr>
              <a:t>Hidden Viruses</a:t>
            </a:r>
          </a:p>
        </p:txBody>
      </p:sp>
      <p:sp>
        <p:nvSpPr>
          <p:cNvPr id="13315" name="Rectangle 2"/>
          <p:cNvSpPr>
            <a:spLocks noGrp="1" noChangeArrowheads="1"/>
          </p:cNvSpPr>
          <p:nvPr>
            <p:ph type="body" sz="half" idx="1"/>
          </p:nvPr>
        </p:nvSpPr>
        <p:spPr>
          <a:xfrm>
            <a:off x="457200" y="1447800"/>
            <a:ext cx="5029200" cy="4587875"/>
          </a:xfrm>
        </p:spPr>
        <p:txBody>
          <a:bodyPr/>
          <a:lstStyle/>
          <a:p>
            <a:pPr eaLnBrk="1" hangingPunct="1">
              <a:lnSpc>
                <a:spcPct val="80000"/>
              </a:lnSpc>
              <a:buFontTx/>
              <a:buNone/>
              <a:defRPr/>
            </a:pPr>
            <a:r>
              <a:rPr lang="en-US" sz="2400" b="1" dirty="0" err="1" smtClean="0">
                <a:solidFill>
                  <a:schemeClr val="tx1">
                    <a:lumMod val="65000"/>
                    <a:lumOff val="35000"/>
                  </a:schemeClr>
                </a:solidFill>
                <a:latin typeface="Comic Sans MS" pitchFamily="66" charset="0"/>
              </a:rPr>
              <a:t>Prophage</a:t>
            </a:r>
            <a:endParaRPr lang="en-US" sz="2400" b="1" dirty="0" smtClean="0">
              <a:solidFill>
                <a:schemeClr val="tx1">
                  <a:lumMod val="65000"/>
                  <a:lumOff val="35000"/>
                </a:schemeClr>
              </a:solidFill>
              <a:latin typeface="Comic Sans MS" pitchFamily="66" charset="0"/>
            </a:endParaRPr>
          </a:p>
          <a:p>
            <a:pPr eaLnBrk="1" hangingPunct="1">
              <a:lnSpc>
                <a:spcPct val="80000"/>
              </a:lnSpc>
              <a:buFontTx/>
              <a:buNone/>
              <a:defRPr/>
            </a:pPr>
            <a:endParaRPr lang="en-US" sz="1200" dirty="0" smtClean="0"/>
          </a:p>
          <a:p>
            <a:pPr eaLnBrk="1" hangingPunct="1">
              <a:lnSpc>
                <a:spcPct val="80000"/>
              </a:lnSpc>
              <a:defRPr/>
            </a:pPr>
            <a:r>
              <a:rPr lang="en-US" sz="1400" dirty="0" smtClean="0">
                <a:latin typeface="Comic Sans MS" pitchFamily="66" charset="0"/>
              </a:rPr>
              <a:t>When </a:t>
            </a:r>
            <a:r>
              <a:rPr lang="en-US" sz="1400" b="1" dirty="0" smtClean="0">
                <a:latin typeface="Comic Sans MS" pitchFamily="66" charset="0"/>
                <a:hlinkClick r:id="rId3"/>
              </a:rPr>
              <a:t>bacteriophage</a:t>
            </a:r>
            <a:r>
              <a:rPr lang="en-US" sz="1400" dirty="0" smtClean="0">
                <a:latin typeface="Comic Sans MS" pitchFamily="66" charset="0"/>
              </a:rPr>
              <a:t> DNA becomes integrated into DNA of host bacteria.</a:t>
            </a:r>
          </a:p>
          <a:p>
            <a:pPr eaLnBrk="1" hangingPunct="1">
              <a:lnSpc>
                <a:spcPct val="80000"/>
              </a:lnSpc>
              <a:defRPr/>
            </a:pPr>
            <a:endParaRPr lang="en-US" sz="1400" dirty="0">
              <a:latin typeface="Comic Sans MS" pitchFamily="66" charset="0"/>
            </a:endParaRPr>
          </a:p>
          <a:p>
            <a:pPr eaLnBrk="1" hangingPunct="1">
              <a:lnSpc>
                <a:spcPct val="80000"/>
              </a:lnSpc>
              <a:defRPr/>
            </a:pPr>
            <a:r>
              <a:rPr lang="en-US" sz="1600" b="1" dirty="0" smtClean="0">
                <a:solidFill>
                  <a:srgbClr val="FF0000"/>
                </a:solidFill>
                <a:latin typeface="Comic Sans MS" pitchFamily="66" charset="0"/>
              </a:rPr>
              <a:t>Q</a:t>
            </a:r>
            <a:r>
              <a:rPr lang="en-US" sz="1400" b="1" dirty="0" smtClean="0">
                <a:latin typeface="Comic Sans MS" pitchFamily="66" charset="0"/>
              </a:rPr>
              <a:t>: What type of bacteriophage life cycle would a </a:t>
            </a:r>
            <a:r>
              <a:rPr lang="en-US" sz="1400" b="1" dirty="0" err="1" smtClean="0">
                <a:latin typeface="Comic Sans MS" pitchFamily="66" charset="0"/>
              </a:rPr>
              <a:t>prophage</a:t>
            </a:r>
            <a:r>
              <a:rPr lang="en-US" sz="1400" b="1" dirty="0" smtClean="0">
                <a:latin typeface="Comic Sans MS" pitchFamily="66" charset="0"/>
              </a:rPr>
              <a:t> be involved in?</a:t>
            </a:r>
          </a:p>
          <a:p>
            <a:pPr eaLnBrk="1" hangingPunct="1">
              <a:lnSpc>
                <a:spcPct val="80000"/>
              </a:lnSpc>
              <a:buFontTx/>
              <a:buNone/>
              <a:defRPr/>
            </a:pPr>
            <a:endParaRPr lang="en-US" sz="1600" dirty="0" smtClean="0">
              <a:latin typeface="Comic Sans MS" pitchFamily="66" charset="0"/>
            </a:endParaRPr>
          </a:p>
          <a:p>
            <a:pPr eaLnBrk="1" hangingPunct="1">
              <a:lnSpc>
                <a:spcPct val="80000"/>
              </a:lnSpc>
              <a:buFontTx/>
              <a:buNone/>
              <a:defRPr/>
            </a:pPr>
            <a:endParaRPr lang="en-US" sz="1600" dirty="0" smtClean="0">
              <a:latin typeface="Comic Sans MS" pitchFamily="66" charset="0"/>
            </a:endParaRPr>
          </a:p>
          <a:p>
            <a:pPr eaLnBrk="1" hangingPunct="1">
              <a:lnSpc>
                <a:spcPct val="80000"/>
              </a:lnSpc>
              <a:buFontTx/>
              <a:buNone/>
              <a:defRPr/>
            </a:pPr>
            <a:r>
              <a:rPr lang="en-US" sz="2400" b="1" dirty="0" smtClean="0">
                <a:solidFill>
                  <a:schemeClr val="tx1">
                    <a:lumMod val="65000"/>
                    <a:lumOff val="35000"/>
                  </a:schemeClr>
                </a:solidFill>
                <a:latin typeface="Comic Sans MS" pitchFamily="66" charset="0"/>
              </a:rPr>
              <a:t>Latency</a:t>
            </a:r>
          </a:p>
          <a:p>
            <a:pPr eaLnBrk="1" hangingPunct="1">
              <a:lnSpc>
                <a:spcPct val="80000"/>
              </a:lnSpc>
              <a:buFontTx/>
              <a:buNone/>
              <a:defRPr/>
            </a:pPr>
            <a:endParaRPr lang="en-US" sz="1200" dirty="0" smtClean="0">
              <a:latin typeface="Comic Sans MS" pitchFamily="66" charset="0"/>
            </a:endParaRPr>
          </a:p>
          <a:p>
            <a:pPr eaLnBrk="1" hangingPunct="1">
              <a:lnSpc>
                <a:spcPct val="80000"/>
              </a:lnSpc>
              <a:defRPr/>
            </a:pPr>
            <a:r>
              <a:rPr lang="en-US" sz="1400" dirty="0" smtClean="0">
                <a:latin typeface="Comic Sans MS" pitchFamily="66" charset="0"/>
              </a:rPr>
              <a:t>When animal viruses remain dormant in host cells.</a:t>
            </a:r>
            <a:endParaRPr lang="en-US" sz="1100" dirty="0" smtClean="0">
              <a:latin typeface="Comic Sans MS" pitchFamily="66" charset="0"/>
            </a:endParaRPr>
          </a:p>
          <a:p>
            <a:pPr eaLnBrk="1" hangingPunct="1">
              <a:lnSpc>
                <a:spcPct val="80000"/>
              </a:lnSpc>
              <a:defRPr/>
            </a:pPr>
            <a:endParaRPr lang="en-US" sz="800" dirty="0" smtClean="0">
              <a:latin typeface="Comic Sans MS" pitchFamily="66" charset="0"/>
            </a:endParaRPr>
          </a:p>
          <a:p>
            <a:pPr eaLnBrk="1" hangingPunct="1">
              <a:lnSpc>
                <a:spcPct val="80000"/>
              </a:lnSpc>
              <a:defRPr/>
            </a:pPr>
            <a:r>
              <a:rPr lang="en-US" sz="1400" dirty="0" smtClean="0">
                <a:latin typeface="Comic Sans MS" pitchFamily="66" charset="0"/>
              </a:rPr>
              <a:t>May be prolonged for years with no viral activity, signs, or symptoms.</a:t>
            </a:r>
          </a:p>
          <a:p>
            <a:pPr eaLnBrk="1" hangingPunct="1">
              <a:lnSpc>
                <a:spcPct val="80000"/>
              </a:lnSpc>
              <a:defRPr/>
            </a:pPr>
            <a:endParaRPr lang="en-US" sz="800" dirty="0" smtClean="0">
              <a:latin typeface="Comic Sans MS" pitchFamily="66" charset="0"/>
            </a:endParaRPr>
          </a:p>
          <a:p>
            <a:pPr eaLnBrk="1" hangingPunct="1">
              <a:lnSpc>
                <a:spcPct val="80000"/>
              </a:lnSpc>
              <a:defRPr/>
            </a:pPr>
            <a:r>
              <a:rPr lang="en-US" sz="1400" dirty="0" smtClean="0">
                <a:latin typeface="Comic Sans MS" pitchFamily="66" charset="0"/>
              </a:rPr>
              <a:t>Some latent </a:t>
            </a:r>
            <a:r>
              <a:rPr lang="en-US" sz="1400" b="1" dirty="0" smtClean="0">
                <a:latin typeface="Comic Sans MS" pitchFamily="66" charset="0"/>
                <a:hlinkClick r:id="rId4"/>
              </a:rPr>
              <a:t>viruses</a:t>
            </a:r>
            <a:r>
              <a:rPr lang="en-US" sz="1400" dirty="0" smtClean="0">
                <a:latin typeface="Comic Sans MS" pitchFamily="66" charset="0"/>
              </a:rPr>
              <a:t> do not become incorporated into host chromosome.</a:t>
            </a:r>
          </a:p>
          <a:p>
            <a:pPr eaLnBrk="1" hangingPunct="1">
              <a:lnSpc>
                <a:spcPct val="80000"/>
              </a:lnSpc>
              <a:defRPr/>
            </a:pPr>
            <a:endParaRPr lang="en-US" sz="800" dirty="0" smtClean="0">
              <a:latin typeface="Comic Sans MS" pitchFamily="66" charset="0"/>
            </a:endParaRPr>
          </a:p>
          <a:p>
            <a:pPr eaLnBrk="1" hangingPunct="1">
              <a:lnSpc>
                <a:spcPct val="80000"/>
              </a:lnSpc>
              <a:defRPr/>
            </a:pPr>
            <a:r>
              <a:rPr lang="en-US" sz="1400" dirty="0" smtClean="0">
                <a:latin typeface="Comic Sans MS" pitchFamily="66" charset="0"/>
              </a:rPr>
              <a:t>When viral DNA is incorporated into host DNA, condition is permanent; becomes permanent physical part of host’s</a:t>
            </a:r>
          </a:p>
          <a:p>
            <a:pPr marL="0" indent="0" eaLnBrk="1" hangingPunct="1">
              <a:lnSpc>
                <a:spcPct val="80000"/>
              </a:lnSpc>
              <a:buFontTx/>
              <a:buNone/>
              <a:defRPr/>
            </a:pPr>
            <a:endParaRPr lang="en-US" sz="900" i="1" dirty="0" smtClean="0">
              <a:latin typeface="Comic Sans MS" pitchFamily="66" charset="0"/>
            </a:endParaRPr>
          </a:p>
          <a:p>
            <a:pPr marL="0" indent="0" eaLnBrk="1" hangingPunct="1">
              <a:lnSpc>
                <a:spcPct val="80000"/>
              </a:lnSpc>
              <a:buFontTx/>
              <a:buNone/>
              <a:defRPr/>
            </a:pPr>
            <a:endParaRPr lang="en-US" sz="900" i="1" dirty="0" smtClean="0">
              <a:latin typeface="Comic Sans MS" pitchFamily="66" charset="0"/>
            </a:endParaRPr>
          </a:p>
          <a:p>
            <a:pPr marL="0" indent="0" eaLnBrk="1" hangingPunct="1">
              <a:lnSpc>
                <a:spcPct val="80000"/>
              </a:lnSpc>
              <a:buFontTx/>
              <a:buNone/>
              <a:defRPr/>
            </a:pPr>
            <a:endParaRPr lang="en-US" sz="900" i="1" dirty="0">
              <a:latin typeface="Comic Sans MS" pitchFamily="66" charset="0"/>
            </a:endParaRPr>
          </a:p>
          <a:p>
            <a:pPr marL="0" indent="0" eaLnBrk="1" hangingPunct="1">
              <a:lnSpc>
                <a:spcPct val="80000"/>
              </a:lnSpc>
              <a:buFontTx/>
              <a:buNone/>
              <a:defRPr/>
            </a:pPr>
            <a:endParaRPr lang="en-US" sz="900" i="1" dirty="0" smtClean="0">
              <a:latin typeface="Comic Sans MS" pitchFamily="66" charset="0"/>
            </a:endParaRPr>
          </a:p>
        </p:txBody>
      </p:sp>
      <p:pic>
        <p:nvPicPr>
          <p:cNvPr id="22532" name="Picture 6" descr="ChickenpoxVirus"/>
          <p:cNvPicPr>
            <a:picLocks noGrp="1" noChangeAspect="1" noChangeArrowheads="1"/>
          </p:cNvPicPr>
          <p:nvPr>
            <p:ph sz="quarter" idx="3"/>
          </p:nvPr>
        </p:nvPicPr>
        <p:blipFill>
          <a:blip r:embed="rId5" cstate="email">
            <a:extLst>
              <a:ext uri="{28A0092B-C50C-407E-A947-70E740481C1C}">
                <a14:useLocalDpi xmlns:a14="http://schemas.microsoft.com/office/drawing/2010/main"/>
              </a:ext>
            </a:extLst>
          </a:blip>
          <a:srcRect/>
          <a:stretch>
            <a:fillRect/>
          </a:stretch>
        </p:blipFill>
        <p:spPr>
          <a:xfrm rot="617799">
            <a:off x="6130055" y="3481529"/>
            <a:ext cx="2501248" cy="2311628"/>
          </a:xfr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13317" name="Text Box 8"/>
          <p:cNvSpPr txBox="1">
            <a:spLocks noChangeArrowheads="1"/>
          </p:cNvSpPr>
          <p:nvPr/>
        </p:nvSpPr>
        <p:spPr bwMode="auto">
          <a:xfrm>
            <a:off x="-14288" y="6351588"/>
            <a:ext cx="4038601"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latin typeface="Comic Sans MS" pitchFamily="66" charset="0"/>
              </a:rPr>
              <a:t>Image: </a:t>
            </a:r>
            <a:r>
              <a:rPr lang="en-US" sz="1000">
                <a:latin typeface="Comic Sans MS" pitchFamily="66" charset="0"/>
                <a:hlinkClick r:id="rId6"/>
              </a:rPr>
              <a:t>Bacteriophage Lysogenic Replication</a:t>
            </a:r>
            <a:r>
              <a:rPr lang="en-US" sz="1000">
                <a:latin typeface="Comic Sans MS" pitchFamily="66" charset="0"/>
              </a:rPr>
              <a:t>, Suly12 Wikimedia Commons;</a:t>
            </a:r>
            <a:r>
              <a:rPr lang="en-US">
                <a:latin typeface="Comic Sans MS" pitchFamily="66" charset="0"/>
              </a:rPr>
              <a:t> </a:t>
            </a:r>
            <a:r>
              <a:rPr lang="en-US" sz="1000">
                <a:latin typeface="Comic Sans MS" pitchFamily="66" charset="0"/>
              </a:rPr>
              <a:t>Varicella zoster Herpesvirus, PHIL 1878.</a:t>
            </a:r>
            <a:endParaRPr lang="en-US" sz="600">
              <a:latin typeface="Comic Sans MS" pitchFamily="66" charset="0"/>
            </a:endParaRPr>
          </a:p>
        </p:txBody>
      </p:sp>
      <p:pic>
        <p:nvPicPr>
          <p:cNvPr id="13318" name="Picture 10" descr="bacteriophage_replication-wikicommo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1524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6"/>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 </a:t>
            </a:r>
            <a:r>
              <a:rPr lang="en-US" sz="1000">
                <a:latin typeface="Comic Sans MS" pitchFamily="66" charset="0"/>
              </a:rPr>
              <a:t>on </a:t>
            </a:r>
            <a:r>
              <a:rPr lang="en-US" sz="1000">
                <a:latin typeface="Comic Sans MS" pitchFamily="66" charset="0"/>
                <a:hlinkClick r:id="rId9"/>
              </a:rPr>
              <a:t>ScienceProfOnline.com</a:t>
            </a:r>
            <a:endParaRPr lang="en-US" sz="100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a:xfrm>
            <a:off x="457200" y="1219200"/>
            <a:ext cx="4419600" cy="4953000"/>
          </a:xfrm>
        </p:spPr>
        <p:txBody>
          <a:bodyPr/>
          <a:lstStyle/>
          <a:p>
            <a:pPr algn="l" eaLnBrk="1" hangingPunct="1"/>
            <a:r>
              <a:rPr lang="en-US" sz="2000" dirty="0" smtClean="0">
                <a:latin typeface="Comic Sans MS" pitchFamily="66" charset="0"/>
              </a:rPr>
              <a:t>Genetic instructions of all </a:t>
            </a:r>
            <a:r>
              <a:rPr lang="en-US" sz="2000" b="1" dirty="0" smtClean="0">
                <a:solidFill>
                  <a:schemeClr val="tx1"/>
                </a:solidFill>
                <a:latin typeface="Comic Sans MS" pitchFamily="66" charset="0"/>
              </a:rPr>
              <a:t>living things</a:t>
            </a:r>
            <a:r>
              <a:rPr lang="en-US" sz="2000" dirty="0" smtClean="0">
                <a:solidFill>
                  <a:schemeClr val="tx1"/>
                </a:solidFill>
                <a:latin typeface="Comic Sans MS" pitchFamily="66" charset="0"/>
              </a:rPr>
              <a:t> are</a:t>
            </a:r>
            <a:r>
              <a:rPr lang="en-US" sz="2000" dirty="0" smtClean="0">
                <a:latin typeface="Comic Sans MS" pitchFamily="66" charset="0"/>
              </a:rPr>
              <a:t> encoded in the </a:t>
            </a:r>
            <a:r>
              <a:rPr lang="en-US" sz="2000" dirty="0" smtClean="0">
                <a:latin typeface="Comic Sans MS" pitchFamily="66" charset="0"/>
                <a:hlinkClick r:id="rId3"/>
              </a:rPr>
              <a:t>nucleic acid DNA</a:t>
            </a:r>
            <a:r>
              <a:rPr lang="en-US" sz="2000" dirty="0" smtClean="0">
                <a:latin typeface="Comic Sans MS" pitchFamily="66" charset="0"/>
              </a:rPr>
              <a:t>.</a:t>
            </a:r>
            <a:br>
              <a:rPr lang="en-US" sz="2000" dirty="0" smtClean="0">
                <a:latin typeface="Comic Sans MS" pitchFamily="66" charset="0"/>
              </a:rPr>
            </a:br>
            <a:r>
              <a:rPr lang="en-US" sz="2000" dirty="0" smtClean="0">
                <a:latin typeface="Comic Sans MS" pitchFamily="66" charset="0"/>
              </a:rPr>
              <a:t/>
            </a:r>
            <a:br>
              <a:rPr lang="en-US" sz="2000" dirty="0" smtClean="0">
                <a:latin typeface="Comic Sans MS" pitchFamily="66" charset="0"/>
              </a:rPr>
            </a:br>
            <a:r>
              <a:rPr lang="en-US" sz="2000" dirty="0" smtClean="0">
                <a:latin typeface="Comic Sans MS" pitchFamily="66" charset="0"/>
              </a:rPr>
              <a:t/>
            </a:r>
            <a:br>
              <a:rPr lang="en-US" sz="2000" dirty="0" smtClean="0">
                <a:latin typeface="Comic Sans MS" pitchFamily="66" charset="0"/>
              </a:rPr>
            </a:br>
            <a:r>
              <a:rPr lang="en-US" sz="2000" dirty="0" smtClean="0">
                <a:latin typeface="Comic Sans MS" pitchFamily="66" charset="0"/>
              </a:rPr>
              <a:t>The genetic material of </a:t>
            </a:r>
            <a:r>
              <a:rPr lang="en-US" sz="2000" b="1" dirty="0" smtClean="0">
                <a:latin typeface="Comic Sans MS" pitchFamily="66" charset="0"/>
              </a:rPr>
              <a:t>viruses </a:t>
            </a:r>
            <a:r>
              <a:rPr lang="en-US" sz="2000" dirty="0" smtClean="0">
                <a:latin typeface="Comic Sans MS" pitchFamily="66" charset="0"/>
              </a:rPr>
              <a:t>is more varied: </a:t>
            </a:r>
            <a:r>
              <a:rPr lang="en-US" sz="2000" dirty="0" err="1" smtClean="0">
                <a:latin typeface="Comic Sans MS" pitchFamily="66" charset="0"/>
              </a:rPr>
              <a:t>ssRNA</a:t>
            </a:r>
            <a:r>
              <a:rPr lang="en-US" sz="2000" dirty="0" smtClean="0">
                <a:latin typeface="Comic Sans MS" pitchFamily="66" charset="0"/>
              </a:rPr>
              <a:t>,  </a:t>
            </a:r>
            <a:r>
              <a:rPr lang="en-US" sz="2000" dirty="0" err="1" smtClean="0">
                <a:latin typeface="Comic Sans MS" pitchFamily="66" charset="0"/>
              </a:rPr>
              <a:t>dsRNA</a:t>
            </a:r>
            <a:r>
              <a:rPr lang="en-US" sz="2000" dirty="0" smtClean="0">
                <a:latin typeface="Comic Sans MS" pitchFamily="66" charset="0"/>
              </a:rPr>
              <a:t>, </a:t>
            </a:r>
            <a:r>
              <a:rPr lang="en-US" sz="2000" dirty="0" err="1" smtClean="0">
                <a:latin typeface="Comic Sans MS" pitchFamily="66" charset="0"/>
              </a:rPr>
              <a:t>ssDNA</a:t>
            </a:r>
            <a:r>
              <a:rPr lang="en-US" sz="2000" dirty="0" smtClean="0">
                <a:latin typeface="Comic Sans MS" pitchFamily="66" charset="0"/>
              </a:rPr>
              <a:t> or </a:t>
            </a:r>
            <a:r>
              <a:rPr lang="en-US" sz="2000" dirty="0" err="1" smtClean="0">
                <a:latin typeface="Comic Sans MS" pitchFamily="66" charset="0"/>
              </a:rPr>
              <a:t>dsDNA</a:t>
            </a:r>
            <a:r>
              <a:rPr lang="en-US" sz="2000" dirty="0" smtClean="0">
                <a:latin typeface="Comic Sans MS" pitchFamily="66" charset="0"/>
              </a:rPr>
              <a:t>. </a:t>
            </a:r>
            <a:br>
              <a:rPr lang="en-US" sz="2000" dirty="0" smtClean="0">
                <a:latin typeface="Comic Sans MS" pitchFamily="66" charset="0"/>
              </a:rPr>
            </a:br>
            <a:r>
              <a:rPr lang="en-US" sz="2000" dirty="0" smtClean="0">
                <a:latin typeface="Comic Sans MS" pitchFamily="66" charset="0"/>
              </a:rPr>
              <a:t/>
            </a:r>
            <a:br>
              <a:rPr lang="en-US" sz="2000" dirty="0" smtClean="0">
                <a:latin typeface="Comic Sans MS" pitchFamily="66" charset="0"/>
              </a:rPr>
            </a:br>
            <a:r>
              <a:rPr lang="en-US" sz="2000" dirty="0" smtClean="0">
                <a:latin typeface="Comic Sans MS" pitchFamily="66" charset="0"/>
              </a:rPr>
              <a:t/>
            </a:r>
            <a:br>
              <a:rPr lang="en-US" sz="2000" dirty="0" smtClean="0">
                <a:latin typeface="Comic Sans MS" pitchFamily="66" charset="0"/>
              </a:rPr>
            </a:br>
            <a:r>
              <a:rPr lang="en-US" sz="2000" b="1" dirty="0" smtClean="0">
                <a:solidFill>
                  <a:srgbClr val="FF0000"/>
                </a:solidFill>
                <a:latin typeface="Comic Sans MS" pitchFamily="66" charset="0"/>
              </a:rPr>
              <a:t>Q</a:t>
            </a:r>
            <a:r>
              <a:rPr lang="en-US" sz="2000" b="1" dirty="0" smtClean="0">
                <a:latin typeface="Comic Sans MS" pitchFamily="66" charset="0"/>
              </a:rPr>
              <a:t>: Only one type of genome allows a virus to become hidden. Which one?</a:t>
            </a:r>
          </a:p>
        </p:txBody>
      </p:sp>
      <p:sp>
        <p:nvSpPr>
          <p:cNvPr id="14339" name="Text Box 7"/>
          <p:cNvSpPr txBox="1">
            <a:spLocks noChangeArrowheads="1"/>
          </p:cNvSpPr>
          <p:nvPr/>
        </p:nvSpPr>
        <p:spPr bwMode="auto">
          <a:xfrm>
            <a:off x="0" y="6613525"/>
            <a:ext cx="5562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4"/>
              </a:rPr>
              <a:t>DNA Animation</a:t>
            </a:r>
            <a:r>
              <a:rPr lang="en-US" sz="1000">
                <a:latin typeface="Comic Sans MS" pitchFamily="66" charset="0"/>
              </a:rPr>
              <a:t>, Brian0918</a:t>
            </a:r>
          </a:p>
        </p:txBody>
      </p:sp>
      <p:pic>
        <p:nvPicPr>
          <p:cNvPr id="14340" name="Content Placeholder 2"/>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5257800" y="533400"/>
            <a:ext cx="3521075" cy="5791200"/>
          </a:xfrm>
        </p:spPr>
      </p:pic>
      <p:sp>
        <p:nvSpPr>
          <p:cNvPr id="14341" name="Text Box 6"/>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6"/>
              </a:rPr>
              <a:t>Virtual Microbiology Classroom</a:t>
            </a:r>
            <a:r>
              <a:rPr lang="en-US" sz="1000">
                <a:latin typeface="Comic Sans MS" pitchFamily="66" charset="0"/>
              </a:rPr>
              <a:t> on </a:t>
            </a:r>
            <a:r>
              <a:rPr lang="en-US" sz="1000">
                <a:latin typeface="Comic Sans MS" pitchFamily="66" charset="0"/>
                <a:hlinkClick r:id="rId7"/>
              </a:rPr>
              <a:t>ScienceProfOnline.com</a:t>
            </a:r>
            <a:endParaRPr lang="en-US" sz="1000">
              <a:latin typeface="Comic Sans MS" pitchFamily="66" charset="0"/>
            </a:endParaRPr>
          </a:p>
        </p:txBody>
      </p:sp>
      <p:sp>
        <p:nvSpPr>
          <p:cNvPr id="14342" name="Rectangle 3"/>
          <p:cNvSpPr txBox="1">
            <a:spLocks noChangeArrowheads="1"/>
          </p:cNvSpPr>
          <p:nvPr/>
        </p:nvSpPr>
        <p:spPr bwMode="auto">
          <a:xfrm>
            <a:off x="438150" y="274638"/>
            <a:ext cx="428625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700" b="1" dirty="0">
                <a:solidFill>
                  <a:srgbClr val="339933"/>
                </a:solidFill>
                <a:latin typeface="Comic Sans MS" pitchFamily="66" charset="0"/>
              </a:rPr>
              <a:t>Hidden Viruses</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563562"/>
          </a:xfrm>
        </p:spPr>
        <p:txBody>
          <a:bodyPr/>
          <a:lstStyle/>
          <a:p>
            <a:pPr eaLnBrk="1" hangingPunct="1"/>
            <a:r>
              <a:rPr lang="en-US" sz="2000" b="1" smtClean="0">
                <a:latin typeface="Comic Sans MS" pitchFamily="66" charset="0"/>
              </a:rPr>
              <a:t>Modified “Live” Virus Vaccines vs “Killed” Viruses Vaccines</a:t>
            </a:r>
          </a:p>
        </p:txBody>
      </p:sp>
      <p:sp>
        <p:nvSpPr>
          <p:cNvPr id="15363" name="Rectangle 3"/>
          <p:cNvSpPr>
            <a:spLocks noGrp="1" noChangeArrowheads="1"/>
          </p:cNvSpPr>
          <p:nvPr>
            <p:ph type="body" idx="1"/>
          </p:nvPr>
        </p:nvSpPr>
        <p:spPr>
          <a:xfrm>
            <a:off x="228600" y="990600"/>
            <a:ext cx="8726488" cy="5867400"/>
          </a:xfrm>
        </p:spPr>
        <p:txBody>
          <a:bodyPr/>
          <a:lstStyle/>
          <a:p>
            <a:pPr eaLnBrk="1" hangingPunct="1">
              <a:lnSpc>
                <a:spcPct val="80000"/>
              </a:lnSpc>
              <a:buFontTx/>
              <a:buNone/>
            </a:pPr>
            <a:r>
              <a:rPr lang="en-US" sz="1600" b="1" smtClean="0">
                <a:solidFill>
                  <a:srgbClr val="0000FF"/>
                </a:solidFill>
                <a:latin typeface="Comic Sans MS" pitchFamily="66" charset="0"/>
              </a:rPr>
              <a:t>Modified live virus vaccines</a:t>
            </a:r>
            <a:r>
              <a:rPr lang="en-US" sz="1600" smtClean="0">
                <a:latin typeface="Comic Sans MS" pitchFamily="66" charset="0"/>
              </a:rPr>
              <a:t> contain viruses that have been weakened </a:t>
            </a:r>
            <a:r>
              <a:rPr lang="en-US" sz="1200" smtClean="0">
                <a:latin typeface="Comic Sans MS" pitchFamily="66" charset="0"/>
              </a:rPr>
              <a:t>(attenuated) </a:t>
            </a:r>
            <a:r>
              <a:rPr lang="en-US" sz="1600" smtClean="0">
                <a:latin typeface="Comic Sans MS" pitchFamily="66" charset="0"/>
              </a:rPr>
              <a:t>in  virulence, yet retain their antigenic properties to prompt an immune response.  </a:t>
            </a:r>
          </a:p>
          <a:p>
            <a:pPr eaLnBrk="1" hangingPunct="1">
              <a:lnSpc>
                <a:spcPct val="80000"/>
              </a:lnSpc>
              <a:buFontTx/>
              <a:buNone/>
            </a:pPr>
            <a:endParaRPr lang="en-US" sz="1600" smtClean="0">
              <a:latin typeface="Comic Sans MS" pitchFamily="66" charset="0"/>
            </a:endParaRPr>
          </a:p>
          <a:p>
            <a:pPr eaLnBrk="1" hangingPunct="1">
              <a:lnSpc>
                <a:spcPct val="80000"/>
              </a:lnSpc>
              <a:buFontTx/>
              <a:buNone/>
            </a:pPr>
            <a:r>
              <a:rPr lang="en-US" sz="1600" smtClean="0">
                <a:latin typeface="Comic Sans MS" pitchFamily="66" charset="0"/>
              </a:rPr>
              <a:t>	MLV vaccines </a:t>
            </a:r>
            <a:r>
              <a:rPr lang="en-US" sz="1600" b="1" smtClean="0">
                <a:latin typeface="Comic Sans MS" pitchFamily="66" charset="0"/>
              </a:rPr>
              <a:t>must replicate after inoculation </a:t>
            </a:r>
            <a:r>
              <a:rPr lang="en-US" sz="1600" smtClean="0">
                <a:latin typeface="Comic Sans MS" pitchFamily="66" charset="0"/>
              </a:rPr>
              <a:t>to produce enough antigen to produce an immune response.  </a:t>
            </a:r>
          </a:p>
          <a:p>
            <a:pPr eaLnBrk="1" hangingPunct="1">
              <a:lnSpc>
                <a:spcPct val="80000"/>
              </a:lnSpc>
              <a:buFontTx/>
              <a:buNone/>
            </a:pPr>
            <a:endParaRPr lang="en-US" sz="1600" smtClean="0">
              <a:latin typeface="Comic Sans MS" pitchFamily="66" charset="0"/>
            </a:endParaRPr>
          </a:p>
          <a:p>
            <a:pPr eaLnBrk="1" hangingPunct="1">
              <a:lnSpc>
                <a:spcPct val="80000"/>
              </a:lnSpc>
              <a:buFontTx/>
              <a:buNone/>
            </a:pPr>
            <a:r>
              <a:rPr lang="en-US" sz="1600" i="1" smtClean="0">
                <a:latin typeface="Comic Sans MS" pitchFamily="66" charset="0"/>
              </a:rPr>
              <a:t>	</a:t>
            </a:r>
            <a:r>
              <a:rPr lang="en-US" sz="1600" b="1" i="1" smtClean="0">
                <a:latin typeface="Comic Sans MS" pitchFamily="66" charset="0"/>
              </a:rPr>
              <a:t>Advantages</a:t>
            </a:r>
            <a:r>
              <a:rPr lang="en-US" sz="1600" b="1" smtClean="0">
                <a:latin typeface="Comic Sans MS" pitchFamily="66" charset="0"/>
              </a:rPr>
              <a:t>:</a:t>
            </a:r>
            <a:r>
              <a:rPr lang="en-US" sz="1600" smtClean="0">
                <a:latin typeface="Comic Sans MS" pitchFamily="66" charset="0"/>
              </a:rPr>
              <a:t>  </a:t>
            </a:r>
          </a:p>
          <a:p>
            <a:pPr eaLnBrk="1" hangingPunct="1">
              <a:lnSpc>
                <a:spcPct val="80000"/>
              </a:lnSpc>
              <a:buFontTx/>
              <a:buNone/>
            </a:pPr>
            <a:r>
              <a:rPr lang="en-US" sz="1600" smtClean="0">
                <a:latin typeface="Comic Sans MS" pitchFamily="66" charset="0"/>
              </a:rPr>
              <a:t>	- </a:t>
            </a:r>
            <a:r>
              <a:rPr lang="en-US" sz="1400" smtClean="0">
                <a:latin typeface="Comic Sans MS" pitchFamily="66" charset="0"/>
              </a:rPr>
              <a:t>One dose </a:t>
            </a:r>
          </a:p>
          <a:p>
            <a:pPr eaLnBrk="1" hangingPunct="1">
              <a:lnSpc>
                <a:spcPct val="80000"/>
              </a:lnSpc>
              <a:buFontTx/>
              <a:buNone/>
            </a:pPr>
            <a:r>
              <a:rPr lang="en-US" sz="1400" smtClean="0">
                <a:latin typeface="Comic Sans MS" pitchFamily="66" charset="0"/>
              </a:rPr>
              <a:t>	- Quicker immune response</a:t>
            </a:r>
          </a:p>
          <a:p>
            <a:pPr eaLnBrk="1" hangingPunct="1">
              <a:lnSpc>
                <a:spcPct val="80000"/>
              </a:lnSpc>
              <a:buFontTx/>
              <a:buNone/>
            </a:pPr>
            <a:r>
              <a:rPr lang="en-US" sz="1400" smtClean="0">
                <a:latin typeface="Comic Sans MS" pitchFamily="66" charset="0"/>
              </a:rPr>
              <a:t>	- Stronger, more durable response</a:t>
            </a:r>
          </a:p>
          <a:p>
            <a:pPr eaLnBrk="1" hangingPunct="1">
              <a:lnSpc>
                <a:spcPct val="80000"/>
              </a:lnSpc>
              <a:buFontTx/>
              <a:buNone/>
            </a:pPr>
            <a:r>
              <a:rPr lang="en-US" sz="1400" smtClean="0">
                <a:latin typeface="Comic Sans MS" pitchFamily="66" charset="0"/>
              </a:rPr>
              <a:t>	- Fewer post-vaccine reactions </a:t>
            </a:r>
          </a:p>
          <a:p>
            <a:pPr eaLnBrk="1" hangingPunct="1">
              <a:lnSpc>
                <a:spcPct val="80000"/>
              </a:lnSpc>
              <a:buFontTx/>
              <a:buNone/>
            </a:pPr>
            <a:endParaRPr lang="en-US" sz="1400" smtClean="0">
              <a:latin typeface="Comic Sans MS" pitchFamily="66" charset="0"/>
            </a:endParaRPr>
          </a:p>
          <a:p>
            <a:pPr eaLnBrk="1" hangingPunct="1">
              <a:lnSpc>
                <a:spcPct val="80000"/>
              </a:lnSpc>
              <a:buFontTx/>
              <a:buNone/>
            </a:pPr>
            <a:r>
              <a:rPr lang="en-US" sz="1600" i="1" smtClean="0">
                <a:latin typeface="Comic Sans MS" pitchFamily="66" charset="0"/>
              </a:rPr>
              <a:t> 	</a:t>
            </a:r>
            <a:endParaRPr lang="en-US" sz="1600" smtClean="0">
              <a:latin typeface="Comic Sans MS" pitchFamily="66" charset="0"/>
            </a:endParaRPr>
          </a:p>
          <a:p>
            <a:pPr eaLnBrk="1" hangingPunct="1">
              <a:lnSpc>
                <a:spcPct val="80000"/>
              </a:lnSpc>
              <a:buFontTx/>
              <a:buNone/>
            </a:pPr>
            <a:endParaRPr lang="en-US" sz="1600" b="1" smtClean="0">
              <a:solidFill>
                <a:srgbClr val="FF0000"/>
              </a:solidFill>
              <a:latin typeface="Comic Sans MS" pitchFamily="66" charset="0"/>
            </a:endParaRPr>
          </a:p>
          <a:p>
            <a:pPr eaLnBrk="1" hangingPunct="1">
              <a:lnSpc>
                <a:spcPct val="80000"/>
              </a:lnSpc>
              <a:buFontTx/>
              <a:buNone/>
            </a:pPr>
            <a:endParaRPr lang="en-US" sz="1600" b="1" smtClean="0">
              <a:solidFill>
                <a:srgbClr val="FF0000"/>
              </a:solidFill>
              <a:latin typeface="Comic Sans MS" pitchFamily="66" charset="0"/>
            </a:endParaRPr>
          </a:p>
          <a:p>
            <a:pPr eaLnBrk="1" hangingPunct="1">
              <a:lnSpc>
                <a:spcPct val="80000"/>
              </a:lnSpc>
              <a:buFontTx/>
              <a:buNone/>
            </a:pPr>
            <a:r>
              <a:rPr lang="en-US" sz="1600" b="1" smtClean="0">
                <a:solidFill>
                  <a:srgbClr val="FF0000"/>
                </a:solidFill>
                <a:latin typeface="Comic Sans MS" pitchFamily="66" charset="0"/>
              </a:rPr>
              <a:t>Killed virus vaccines</a:t>
            </a:r>
            <a:r>
              <a:rPr lang="en-US" sz="1600" smtClean="0">
                <a:latin typeface="Comic Sans MS" pitchFamily="66" charset="0"/>
              </a:rPr>
              <a:t> contain viruses that have been treated by chemical or physical means to prevent them from replicating in the vaccinate.  </a:t>
            </a:r>
          </a:p>
          <a:p>
            <a:pPr eaLnBrk="1" hangingPunct="1">
              <a:lnSpc>
                <a:spcPct val="80000"/>
              </a:lnSpc>
              <a:buFontTx/>
              <a:buNone/>
            </a:pPr>
            <a:endParaRPr lang="en-US" sz="1600" smtClean="0">
              <a:latin typeface="Comic Sans MS" pitchFamily="66" charset="0"/>
            </a:endParaRPr>
          </a:p>
          <a:p>
            <a:pPr eaLnBrk="1" hangingPunct="1">
              <a:lnSpc>
                <a:spcPct val="80000"/>
              </a:lnSpc>
              <a:buFontTx/>
              <a:buNone/>
            </a:pPr>
            <a:r>
              <a:rPr lang="en-US" sz="1600" i="1" smtClean="0">
                <a:latin typeface="Comic Sans MS" pitchFamily="66" charset="0"/>
              </a:rPr>
              <a:t>	</a:t>
            </a:r>
            <a:r>
              <a:rPr lang="en-US" sz="1600" b="1" i="1" smtClean="0">
                <a:latin typeface="Comic Sans MS" pitchFamily="66" charset="0"/>
              </a:rPr>
              <a:t>Advantages</a:t>
            </a:r>
            <a:r>
              <a:rPr lang="en-US" sz="1600" b="1" smtClean="0">
                <a:latin typeface="Comic Sans MS" pitchFamily="66" charset="0"/>
              </a:rPr>
              <a:t>:</a:t>
            </a:r>
            <a:r>
              <a:rPr lang="en-US" sz="1600" smtClean="0">
                <a:latin typeface="Comic Sans MS" pitchFamily="66" charset="0"/>
              </a:rPr>
              <a:t> 	</a:t>
            </a:r>
          </a:p>
          <a:p>
            <a:pPr eaLnBrk="1" hangingPunct="1">
              <a:lnSpc>
                <a:spcPct val="80000"/>
              </a:lnSpc>
              <a:buFontTx/>
              <a:buNone/>
            </a:pPr>
            <a:r>
              <a:rPr lang="en-US" sz="1400" smtClean="0">
                <a:latin typeface="Comic Sans MS" pitchFamily="66" charset="0"/>
              </a:rPr>
              <a:t>	- Safer</a:t>
            </a:r>
          </a:p>
          <a:p>
            <a:pPr eaLnBrk="1" hangingPunct="1">
              <a:lnSpc>
                <a:spcPct val="80000"/>
              </a:lnSpc>
              <a:buFontTx/>
              <a:buNone/>
            </a:pPr>
            <a:r>
              <a:rPr lang="en-US" sz="1400" smtClean="0">
                <a:latin typeface="Comic Sans MS" pitchFamily="66" charset="0"/>
              </a:rPr>
              <a:t>	- No possibility for reversion</a:t>
            </a:r>
          </a:p>
          <a:p>
            <a:pPr eaLnBrk="1" hangingPunct="1">
              <a:lnSpc>
                <a:spcPct val="80000"/>
              </a:lnSpc>
              <a:buFontTx/>
              <a:buNone/>
            </a:pPr>
            <a:r>
              <a:rPr lang="en-US" sz="1400" smtClean="0">
                <a:latin typeface="Comic Sans MS" pitchFamily="66" charset="0"/>
              </a:rPr>
              <a:t>	- Recommended for pregnant animals</a:t>
            </a:r>
          </a:p>
          <a:p>
            <a:pPr eaLnBrk="1" hangingPunct="1">
              <a:lnSpc>
                <a:spcPct val="80000"/>
              </a:lnSpc>
              <a:buFontTx/>
              <a:buNone/>
            </a:pPr>
            <a:r>
              <a:rPr lang="en-US" sz="1400" smtClean="0">
                <a:latin typeface="Comic Sans MS" pitchFamily="66" charset="0"/>
              </a:rPr>
              <a:t>	- Stable in storage </a:t>
            </a:r>
          </a:p>
          <a:p>
            <a:pPr eaLnBrk="1" hangingPunct="1">
              <a:lnSpc>
                <a:spcPct val="80000"/>
              </a:lnSpc>
              <a:buFontTx/>
              <a:buNone/>
            </a:pPr>
            <a:endParaRPr lang="en-US" sz="1400" smtClean="0">
              <a:latin typeface="Comic Sans MS" pitchFamily="66" charset="0"/>
            </a:endParaRPr>
          </a:p>
          <a:p>
            <a:pPr eaLnBrk="1" hangingPunct="1">
              <a:lnSpc>
                <a:spcPct val="80000"/>
              </a:lnSpc>
              <a:buFontTx/>
              <a:buNone/>
            </a:pPr>
            <a:r>
              <a:rPr lang="en-US" sz="1600" i="1" smtClean="0">
                <a:latin typeface="Comic Sans MS" pitchFamily="66" charset="0"/>
              </a:rPr>
              <a:t>	</a:t>
            </a:r>
            <a:endParaRPr lang="en-US" sz="1600" smtClean="0">
              <a:latin typeface="Comic Sans MS" pitchFamily="66" charset="0"/>
            </a:endParaRPr>
          </a:p>
          <a:p>
            <a:pPr eaLnBrk="1" hangingPunct="1">
              <a:lnSpc>
                <a:spcPct val="80000"/>
              </a:lnSpc>
              <a:buFontTx/>
              <a:buNone/>
            </a:pPr>
            <a:endParaRPr lang="en-US" sz="1600" smtClean="0">
              <a:latin typeface="Comic Sans MS" pitchFamily="66" charset="0"/>
            </a:endParaRPr>
          </a:p>
        </p:txBody>
      </p:sp>
      <p:sp>
        <p:nvSpPr>
          <p:cNvPr id="15364" name="Text Box 4"/>
          <p:cNvSpPr txBox="1">
            <a:spLocks noChangeArrowheads="1"/>
          </p:cNvSpPr>
          <p:nvPr/>
        </p:nvSpPr>
        <p:spPr bwMode="auto">
          <a:xfrm>
            <a:off x="5029200" y="2362200"/>
            <a:ext cx="3733800" cy="141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latin typeface="Comic Sans MS" pitchFamily="66" charset="0"/>
              </a:rPr>
              <a:t>Disadvantages</a:t>
            </a:r>
            <a:r>
              <a:rPr lang="en-US" sz="1600" b="1">
                <a:latin typeface="Comic Sans MS" pitchFamily="66" charset="0"/>
              </a:rPr>
              <a:t> : </a:t>
            </a:r>
          </a:p>
          <a:p>
            <a:pPr eaLnBrk="1" hangingPunct="1"/>
            <a:r>
              <a:rPr lang="en-US" sz="1400">
                <a:latin typeface="Comic Sans MS" pitchFamily="66" charset="0"/>
              </a:rPr>
              <a:t>- Possible reversion to virulence</a:t>
            </a:r>
          </a:p>
          <a:p>
            <a:pPr eaLnBrk="1" hangingPunct="1"/>
            <a:r>
              <a:rPr lang="en-US" sz="1400">
                <a:latin typeface="Comic Sans MS" pitchFamily="66" charset="0"/>
              </a:rPr>
              <a:t>- Possible viral shedding</a:t>
            </a:r>
          </a:p>
          <a:p>
            <a:pPr eaLnBrk="1" hangingPunct="1">
              <a:buFontTx/>
              <a:buChar char="-"/>
            </a:pPr>
            <a:r>
              <a:rPr lang="en-US" sz="1400">
                <a:latin typeface="Comic Sans MS" pitchFamily="66" charset="0"/>
              </a:rPr>
              <a:t> Not recommended for pregnant animals  - Improper handling may inactivate</a:t>
            </a:r>
            <a:endParaRPr lang="en-US" sz="1400"/>
          </a:p>
          <a:p>
            <a:pPr eaLnBrk="1" hangingPunct="1">
              <a:lnSpc>
                <a:spcPct val="80000"/>
              </a:lnSpc>
              <a:spcBef>
                <a:spcPct val="20000"/>
              </a:spcBef>
            </a:pPr>
            <a:endParaRPr lang="en-US" sz="1400"/>
          </a:p>
        </p:txBody>
      </p:sp>
      <p:sp>
        <p:nvSpPr>
          <p:cNvPr id="15365" name="Text Box 5"/>
          <p:cNvSpPr txBox="1">
            <a:spLocks noChangeArrowheads="1"/>
          </p:cNvSpPr>
          <p:nvPr/>
        </p:nvSpPr>
        <p:spPr bwMode="auto">
          <a:xfrm>
            <a:off x="5181600" y="5049838"/>
            <a:ext cx="3773488" cy="148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r>
              <a:rPr lang="en-US" sz="1600" b="1" i="1">
                <a:latin typeface="Comic Sans MS" pitchFamily="66" charset="0"/>
              </a:rPr>
              <a:t>Disadvantages</a:t>
            </a:r>
            <a:r>
              <a:rPr lang="en-US" sz="1600" b="1">
                <a:latin typeface="Comic Sans MS" pitchFamily="66" charset="0"/>
              </a:rPr>
              <a:t> :</a:t>
            </a:r>
            <a:r>
              <a:rPr lang="en-US" sz="1600">
                <a:latin typeface="Comic Sans MS" pitchFamily="66" charset="0"/>
              </a:rPr>
              <a:t> </a:t>
            </a:r>
          </a:p>
          <a:p>
            <a:pPr eaLnBrk="1" hangingPunct="1">
              <a:lnSpc>
                <a:spcPct val="80000"/>
              </a:lnSpc>
              <a:spcBef>
                <a:spcPct val="20000"/>
              </a:spcBef>
              <a:buFontTx/>
              <a:buChar char="-"/>
            </a:pPr>
            <a:r>
              <a:rPr lang="en-US" sz="1400">
                <a:latin typeface="Comic Sans MS" pitchFamily="66" charset="0"/>
              </a:rPr>
              <a:t> Multiple doses required</a:t>
            </a:r>
          </a:p>
          <a:p>
            <a:pPr eaLnBrk="1" hangingPunct="1">
              <a:lnSpc>
                <a:spcPct val="80000"/>
              </a:lnSpc>
              <a:spcBef>
                <a:spcPct val="20000"/>
              </a:spcBef>
              <a:buFontTx/>
              <a:buChar char="-"/>
            </a:pPr>
            <a:r>
              <a:rPr lang="en-US" sz="1400">
                <a:latin typeface="Comic Sans MS" pitchFamily="66" charset="0"/>
              </a:rPr>
              <a:t> Weaker immune response</a:t>
            </a:r>
          </a:p>
          <a:p>
            <a:pPr eaLnBrk="1" hangingPunct="1">
              <a:lnSpc>
                <a:spcPct val="80000"/>
              </a:lnSpc>
              <a:spcBef>
                <a:spcPct val="20000"/>
              </a:spcBef>
              <a:buFontTx/>
              <a:buChar char="-"/>
            </a:pPr>
            <a:r>
              <a:rPr lang="en-US" sz="1400">
                <a:latin typeface="Comic Sans MS" pitchFamily="66" charset="0"/>
              </a:rPr>
              <a:t> Shorter duration immune response</a:t>
            </a:r>
          </a:p>
          <a:p>
            <a:pPr eaLnBrk="1" hangingPunct="1">
              <a:lnSpc>
                <a:spcPct val="80000"/>
              </a:lnSpc>
              <a:spcBef>
                <a:spcPct val="20000"/>
              </a:spcBef>
              <a:buFontTx/>
              <a:buChar char="-"/>
            </a:pPr>
            <a:r>
              <a:rPr lang="en-US" sz="1400">
                <a:latin typeface="Comic Sans MS" pitchFamily="66" charset="0"/>
              </a:rPr>
              <a:t> Hypersensitivity reactions more common</a:t>
            </a:r>
            <a:r>
              <a:rPr lang="en-US">
                <a:latin typeface="Comic Sans MS" pitchFamily="66" charset="0"/>
              </a:rPr>
              <a:t> </a:t>
            </a:r>
          </a:p>
          <a:p>
            <a:pPr eaLnBrk="1" hangingPunct="1"/>
            <a:endParaRPr lang="en-US">
              <a:latin typeface="Comic Sans MS" pitchFamily="66" charset="0"/>
            </a:endParaRPr>
          </a:p>
        </p:txBody>
      </p:sp>
      <p:sp>
        <p:nvSpPr>
          <p:cNvPr id="15366" name="Text Box 6"/>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3"/>
              </a:rPr>
              <a:t>Virtual Microbiology Classroom </a:t>
            </a:r>
            <a:r>
              <a:rPr lang="en-US" sz="1000">
                <a:latin typeface="Comic Sans MS" pitchFamily="66" charset="0"/>
              </a:rPr>
              <a:t>on </a:t>
            </a:r>
            <a:r>
              <a:rPr lang="en-US" sz="1000">
                <a:latin typeface="Comic Sans MS" pitchFamily="66" charset="0"/>
                <a:hlinkClick r:id="rId4"/>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idx="1"/>
          </p:nvPr>
        </p:nvSpPr>
        <p:spPr>
          <a:xfrm>
            <a:off x="152400" y="0"/>
            <a:ext cx="5486400" cy="6858000"/>
          </a:xfrm>
        </p:spPr>
        <p:txBody>
          <a:bodyPr/>
          <a:lstStyle/>
          <a:p>
            <a:pPr algn="ctr" eaLnBrk="1" hangingPunct="1">
              <a:buFontTx/>
              <a:buNone/>
              <a:defRPr/>
            </a:pPr>
            <a:r>
              <a:rPr lang="en-US" sz="6000" b="1" dirty="0" smtClean="0">
                <a:solidFill>
                  <a:srgbClr val="33CC33"/>
                </a:solidFill>
                <a:latin typeface="Comic Sans MS" pitchFamily="66" charset="0"/>
              </a:rPr>
              <a:t> </a:t>
            </a:r>
            <a:r>
              <a:rPr lang="en-US" sz="4800" b="1" dirty="0" smtClean="0">
                <a:solidFill>
                  <a:srgbClr val="33CC33"/>
                </a:solidFill>
                <a:latin typeface="Comic Sans MS" pitchFamily="66" charset="0"/>
              </a:rPr>
              <a:t>Confused?</a:t>
            </a:r>
            <a:endParaRPr lang="en-US" sz="3600" b="1" dirty="0" smtClean="0">
              <a:latin typeface="Comic Sans MS" pitchFamily="66" charset="0"/>
            </a:endParaRPr>
          </a:p>
          <a:p>
            <a:pPr algn="ctr" eaLnBrk="1" hangingPunct="1">
              <a:buFontTx/>
              <a:buNone/>
              <a:defRPr/>
            </a:pPr>
            <a:r>
              <a:rPr lang="en-US" sz="2400" dirty="0" smtClean="0">
                <a:latin typeface="Comic Sans MS" pitchFamily="66" charset="0"/>
              </a:rPr>
              <a:t>    </a:t>
            </a:r>
            <a:r>
              <a:rPr lang="en-US" sz="1800" dirty="0" smtClean="0">
                <a:latin typeface="Comic Sans MS" pitchFamily="66" charset="0"/>
              </a:rPr>
              <a:t>Here are links to fun resources that further explain Microbiology:</a:t>
            </a:r>
          </a:p>
          <a:p>
            <a:pPr algn="ctr" eaLnBrk="1" hangingPunct="1">
              <a:buFontTx/>
              <a:buNone/>
              <a:defRPr/>
            </a:pPr>
            <a:endParaRPr lang="en-US" sz="1800" dirty="0" smtClean="0">
              <a:latin typeface="Comic Sans MS" pitchFamily="66" charset="0"/>
            </a:endParaRPr>
          </a:p>
          <a:p>
            <a:pPr algn="ctr" eaLnBrk="1" hangingPunct="1">
              <a:buFont typeface="Wingdings" pitchFamily="2" charset="2"/>
              <a:buChar char="Ø"/>
              <a:defRPr/>
            </a:pPr>
            <a:r>
              <a:rPr lang="en-US" sz="1600" dirty="0" smtClean="0">
                <a:latin typeface="Comic Sans MS" pitchFamily="66" charset="0"/>
                <a:hlinkClick r:id="rId3"/>
              </a:rPr>
              <a:t>Viruses: Meet the Microbes</a:t>
            </a:r>
            <a:r>
              <a:rPr lang="en-US" sz="1600" dirty="0" smtClean="0">
                <a:latin typeface="Comic Sans MS" pitchFamily="66" charset="0"/>
              </a:rPr>
              <a:t> Main Page</a:t>
            </a:r>
            <a:r>
              <a:rPr lang="en-US" sz="1200" dirty="0" smtClean="0">
                <a:latin typeface="Comic Sans MS" pitchFamily="66" charset="0"/>
              </a:rPr>
              <a:t> on the Virtual Microbiology Classroom of</a:t>
            </a:r>
            <a:r>
              <a:rPr lang="en-US" sz="1000" dirty="0" smtClean="0">
                <a:latin typeface="Comic Sans MS" pitchFamily="66" charset="0"/>
              </a:rPr>
              <a:t> </a:t>
            </a:r>
            <a:r>
              <a:rPr lang="en-US" sz="1200" dirty="0" smtClean="0">
                <a:latin typeface="Comic Sans MS" pitchFamily="66" charset="0"/>
                <a:hlinkClick r:id="rId4"/>
              </a:rPr>
              <a:t>Science Prof Online</a:t>
            </a:r>
            <a:r>
              <a:rPr lang="en-US" sz="1400" dirty="0" smtClean="0">
                <a:latin typeface="Comic Sans MS" pitchFamily="66" charset="0"/>
              </a:rPr>
              <a:t>.</a:t>
            </a:r>
          </a:p>
          <a:p>
            <a:pPr eaLnBrk="1" hangingPunct="1">
              <a:buFont typeface="Wingdings" pitchFamily="2" charset="2"/>
              <a:buChar char="Ø"/>
              <a:defRPr/>
            </a:pPr>
            <a:endParaRPr lang="en-US" sz="800" dirty="0">
              <a:latin typeface="Comic Sans MS" pitchFamily="66" charset="0"/>
            </a:endParaRPr>
          </a:p>
          <a:p>
            <a:pPr eaLnBrk="1" hangingPunct="1">
              <a:buFont typeface="Wingdings" pitchFamily="2" charset="2"/>
              <a:buChar char="Ø"/>
              <a:defRPr/>
            </a:pPr>
            <a:r>
              <a:rPr lang="en-US" sz="1600" dirty="0" smtClean="0">
                <a:latin typeface="Comic Sans MS" pitchFamily="66" charset="0"/>
                <a:hlinkClick r:id="rId5"/>
              </a:rPr>
              <a:t>HIV Replication</a:t>
            </a:r>
            <a:r>
              <a:rPr lang="en-US" sz="1600" dirty="0" smtClean="0">
                <a:latin typeface="Comic Sans MS" pitchFamily="66" charset="0"/>
              </a:rPr>
              <a:t> </a:t>
            </a:r>
            <a:r>
              <a:rPr lang="en-US" sz="1200" dirty="0" smtClean="0">
                <a:latin typeface="Comic Sans MS" pitchFamily="66" charset="0"/>
              </a:rPr>
              <a:t>animation and </a:t>
            </a:r>
            <a:r>
              <a:rPr lang="en-US" sz="1200" dirty="0">
                <a:latin typeface="Comic Sans MS" pitchFamily="66" charset="0"/>
              </a:rPr>
              <a:t>q</a:t>
            </a:r>
            <a:r>
              <a:rPr lang="en-US" sz="1200" dirty="0" smtClean="0">
                <a:latin typeface="Comic Sans MS" pitchFamily="66" charset="0"/>
              </a:rPr>
              <a:t>uiz from McGraw-Hill.</a:t>
            </a:r>
          </a:p>
          <a:p>
            <a:pPr eaLnBrk="1" hangingPunct="1">
              <a:buFont typeface="Wingdings" pitchFamily="2" charset="2"/>
              <a:buChar char="Ø"/>
              <a:defRPr/>
            </a:pPr>
            <a:endParaRPr lang="en-US" sz="1200" dirty="0">
              <a:latin typeface="Comic Sans MS" pitchFamily="66" charset="0"/>
            </a:endParaRPr>
          </a:p>
          <a:p>
            <a:pPr eaLnBrk="1" hangingPunct="1">
              <a:buFont typeface="Wingdings" pitchFamily="2" charset="2"/>
              <a:buChar char="Ø"/>
              <a:defRPr/>
            </a:pPr>
            <a:r>
              <a:rPr lang="en-US" sz="1600" dirty="0" smtClean="0">
                <a:latin typeface="Comic Sans MS" pitchFamily="66" charset="0"/>
              </a:rPr>
              <a:t>Play “</a:t>
            </a:r>
            <a:r>
              <a:rPr lang="en-US" sz="1600" dirty="0" smtClean="0">
                <a:latin typeface="Comic Sans MS" pitchFamily="66" charset="0"/>
                <a:hlinkClick r:id="rId6"/>
              </a:rPr>
              <a:t>Sneeze</a:t>
            </a:r>
            <a:r>
              <a:rPr lang="en-US" sz="1600" dirty="0" smtClean="0">
                <a:latin typeface="Comic Sans MS" pitchFamily="66" charset="0"/>
              </a:rPr>
              <a:t>”, </a:t>
            </a:r>
            <a:r>
              <a:rPr lang="en-US" sz="1200" dirty="0" smtClean="0">
                <a:latin typeface="Comic Sans MS" pitchFamily="66" charset="0"/>
              </a:rPr>
              <a:t>an online game where the object is to infect as many people as possible with your coughs and sneezes. </a:t>
            </a:r>
          </a:p>
          <a:p>
            <a:pPr eaLnBrk="1" hangingPunct="1">
              <a:buFont typeface="Wingdings" pitchFamily="2" charset="2"/>
              <a:buChar char="Ø"/>
              <a:defRPr/>
            </a:pPr>
            <a:endParaRPr lang="en-US" sz="800" dirty="0" smtClean="0">
              <a:latin typeface="Comic Sans MS" pitchFamily="66" charset="0"/>
            </a:endParaRPr>
          </a:p>
          <a:p>
            <a:pPr eaLnBrk="1" hangingPunct="1">
              <a:buFont typeface="Wingdings" pitchFamily="2" charset="2"/>
              <a:buChar char="Ø"/>
              <a:defRPr/>
            </a:pPr>
            <a:r>
              <a:rPr lang="en-US" sz="1600" dirty="0" smtClean="0">
                <a:latin typeface="Comic Sans MS" pitchFamily="66" charset="0"/>
              </a:rPr>
              <a:t>Play </a:t>
            </a:r>
            <a:r>
              <a:rPr lang="en-US" sz="1600" dirty="0" smtClean="0">
                <a:latin typeface="Comic Sans MS" pitchFamily="66" charset="0"/>
                <a:hlinkClick r:id="rId7"/>
              </a:rPr>
              <a:t>Pandemic 2</a:t>
            </a:r>
            <a:r>
              <a:rPr lang="en-US" sz="1600" dirty="0" smtClean="0">
                <a:latin typeface="Comic Sans MS" pitchFamily="66" charset="0"/>
              </a:rPr>
              <a:t> </a:t>
            </a:r>
            <a:r>
              <a:rPr lang="en-US" sz="1200" dirty="0" smtClean="0">
                <a:latin typeface="Comic Sans MS" pitchFamily="66" charset="0"/>
              </a:rPr>
              <a:t>a video game of strategy, where you try to become a successful pandemic microbe and infect the world. My </a:t>
            </a:r>
            <a:r>
              <a:rPr lang="en-US" sz="1200" smtClean="0">
                <a:latin typeface="Comic Sans MS" pitchFamily="66" charset="0"/>
              </a:rPr>
              <a:t>14-year old daughter </a:t>
            </a:r>
            <a:r>
              <a:rPr lang="en-US" sz="1200" dirty="0" smtClean="0">
                <a:latin typeface="Comic Sans MS" pitchFamily="66" charset="0"/>
              </a:rPr>
              <a:t>and I recommend this one to you. </a:t>
            </a:r>
          </a:p>
          <a:p>
            <a:pPr eaLnBrk="1" hangingPunct="1">
              <a:buFont typeface="Wingdings" pitchFamily="2" charset="2"/>
              <a:buChar char="Ø"/>
              <a:defRPr/>
            </a:pPr>
            <a:endParaRPr lang="en-US" sz="800" dirty="0" smtClean="0">
              <a:latin typeface="Comic Sans MS" pitchFamily="66" charset="0"/>
            </a:endParaRPr>
          </a:p>
          <a:p>
            <a:pPr eaLnBrk="1" hangingPunct="1">
              <a:buFont typeface="Wingdings" pitchFamily="2" charset="2"/>
              <a:buChar char="Ø"/>
              <a:defRPr/>
            </a:pPr>
            <a:r>
              <a:rPr lang="en-US" sz="1600" dirty="0" smtClean="0">
                <a:latin typeface="Comic Sans MS" pitchFamily="66" charset="0"/>
                <a:hlinkClick r:id="rId8"/>
              </a:rPr>
              <a:t>“Quarantine”</a:t>
            </a:r>
            <a:r>
              <a:rPr lang="en-US" sz="1200" dirty="0" smtClean="0">
                <a:latin typeface="Comic Sans MS" pitchFamily="66" charset="0"/>
              </a:rPr>
              <a:t> a scary movie about a new infectious disease.</a:t>
            </a:r>
            <a:endParaRPr lang="en-US" sz="1600" dirty="0" smtClean="0">
              <a:latin typeface="Comic Sans MS" pitchFamily="66" charset="0"/>
            </a:endParaRPr>
          </a:p>
          <a:p>
            <a:pPr marL="0" indent="0" eaLnBrk="1" hangingPunct="1">
              <a:buFontTx/>
              <a:buNone/>
              <a:defRPr/>
            </a:pPr>
            <a:endParaRPr lang="en-US" sz="1200" dirty="0">
              <a:latin typeface="Comic Sans MS" pitchFamily="66" charset="0"/>
            </a:endParaRPr>
          </a:p>
          <a:p>
            <a:pPr eaLnBrk="1" hangingPunct="1">
              <a:buFont typeface="Wingdings" pitchFamily="2" charset="2"/>
              <a:buChar char="Ø"/>
              <a:defRPr/>
            </a:pPr>
            <a:r>
              <a:rPr lang="en-US" sz="1600" dirty="0" smtClean="0">
                <a:latin typeface="Comic Sans MS" pitchFamily="66" charset="0"/>
                <a:hlinkClick r:id="rId9"/>
              </a:rPr>
              <a:t>“Comparison of Cold &amp; Flu Symptoms”</a:t>
            </a:r>
            <a:r>
              <a:rPr lang="en-US" sz="1200" dirty="0" smtClean="0">
                <a:latin typeface="Comic Sans MS" pitchFamily="66" charset="0"/>
              </a:rPr>
              <a:t>, article, by T. Port.</a:t>
            </a:r>
            <a:endParaRPr lang="en-US" sz="1600" dirty="0" smtClean="0">
              <a:latin typeface="Comic Sans MS" pitchFamily="66" charset="0"/>
            </a:endParaRPr>
          </a:p>
          <a:p>
            <a:pPr eaLnBrk="1" hangingPunct="1">
              <a:buFont typeface="Wingdings" pitchFamily="2" charset="2"/>
              <a:buChar char="Ø"/>
              <a:defRPr/>
            </a:pPr>
            <a:endParaRPr lang="en-US" sz="800" dirty="0" smtClean="0">
              <a:latin typeface="Comic Sans MS" pitchFamily="66" charset="0"/>
            </a:endParaRPr>
          </a:p>
          <a:p>
            <a:pPr eaLnBrk="1" hangingPunct="1">
              <a:buFont typeface="Wingdings" pitchFamily="2" charset="2"/>
              <a:buChar char="Ø"/>
              <a:defRPr/>
            </a:pPr>
            <a:r>
              <a:rPr lang="en-US" sz="1600" dirty="0" smtClean="0">
                <a:latin typeface="Comic Sans MS" pitchFamily="66" charset="0"/>
              </a:rPr>
              <a:t>“</a:t>
            </a:r>
            <a:r>
              <a:rPr lang="en-US" sz="1600" dirty="0" smtClean="0">
                <a:latin typeface="Comic Sans MS" pitchFamily="66" charset="0"/>
                <a:hlinkClick r:id="rId10"/>
              </a:rPr>
              <a:t>Catch My Disease</a:t>
            </a:r>
            <a:r>
              <a:rPr lang="en-US" sz="1600" dirty="0" smtClean="0">
                <a:latin typeface="Comic Sans MS" pitchFamily="66" charset="0"/>
              </a:rPr>
              <a:t>”</a:t>
            </a:r>
            <a:r>
              <a:rPr lang="en-US" sz="1800" dirty="0" smtClean="0">
                <a:latin typeface="Comic Sans MS" pitchFamily="66" charset="0"/>
              </a:rPr>
              <a:t> </a:t>
            </a:r>
            <a:r>
              <a:rPr lang="en-US" sz="1200" dirty="0" smtClean="0">
                <a:latin typeface="Comic Sans MS" pitchFamily="66" charset="0"/>
              </a:rPr>
              <a:t>song by Ben Lee. </a:t>
            </a:r>
          </a:p>
          <a:p>
            <a:pPr marL="0" indent="0" eaLnBrk="1" hangingPunct="1">
              <a:buFontTx/>
              <a:buNone/>
              <a:defRPr/>
            </a:pPr>
            <a:r>
              <a:rPr lang="en-US" sz="1200" dirty="0" smtClean="0">
                <a:latin typeface="Comic Sans MS" pitchFamily="66" charset="0"/>
              </a:rPr>
              <a:t>.</a:t>
            </a:r>
            <a:endParaRPr lang="en-US" sz="1000" dirty="0" smtClean="0">
              <a:latin typeface="Comic Sans MS" pitchFamily="66" charset="0"/>
            </a:endParaRPr>
          </a:p>
          <a:p>
            <a:pPr eaLnBrk="1" hangingPunct="1">
              <a:defRPr/>
            </a:pPr>
            <a:endParaRPr lang="en-US" sz="800" dirty="0" smtClean="0">
              <a:latin typeface="Comic Sans MS" pitchFamily="66" charset="0"/>
            </a:endParaRPr>
          </a:p>
          <a:p>
            <a:pPr eaLnBrk="1" hangingPunct="1">
              <a:defRPr/>
            </a:pPr>
            <a:endParaRPr lang="en-US" sz="800" dirty="0" smtClean="0">
              <a:latin typeface="Comic Sans MS" pitchFamily="66" charset="0"/>
            </a:endParaRPr>
          </a:p>
          <a:p>
            <a:pPr eaLnBrk="1" hangingPunct="1">
              <a:buFontTx/>
              <a:buNone/>
              <a:defRPr/>
            </a:pPr>
            <a:r>
              <a:rPr lang="en-US" sz="1200" i="1" dirty="0" smtClean="0">
                <a:latin typeface="Comic Sans MS" pitchFamily="66" charset="0"/>
              </a:rPr>
              <a:t>	    (You must be in PPT slideshow view to click on links.)</a:t>
            </a:r>
          </a:p>
        </p:txBody>
      </p:sp>
      <p:pic>
        <p:nvPicPr>
          <p:cNvPr id="16387" name="Picture 3" descr="MC900229685[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91200" y="2590800"/>
            <a:ext cx="2924175"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WordArt 4"/>
          <p:cNvSpPr>
            <a:spLocks noChangeArrowheads="1" noChangeShapeType="1" noTextEdit="1"/>
          </p:cNvSpPr>
          <p:nvPr/>
        </p:nvSpPr>
        <p:spPr bwMode="auto">
          <a:xfrm>
            <a:off x="5819775" y="990600"/>
            <a:ext cx="2895600" cy="1066800"/>
          </a:xfrm>
          <a:prstGeom prst="rect">
            <a:avLst/>
          </a:prstGeom>
        </p:spPr>
        <p:txBody>
          <a:bodyPr wrap="none" fromWordArt="1">
            <a:prstTxWarp prst="textPlain">
              <a:avLst>
                <a:gd name="adj" fmla="val 50000"/>
              </a:avLst>
            </a:prstTxWarp>
          </a:bodyPr>
          <a:lstStyle/>
          <a:p>
            <a:pPr algn="ctr"/>
            <a:r>
              <a:rPr lang="en-US" b="1" kern="10">
                <a:ln w="9525">
                  <a:solidFill>
                    <a:srgbClr val="000000"/>
                  </a:solidFill>
                  <a:round/>
                  <a:headEnd/>
                  <a:tailEnd/>
                </a:ln>
                <a:solidFill>
                  <a:srgbClr val="FFFFFF"/>
                </a:solidFill>
                <a:latin typeface="Comic Sans MS"/>
              </a:rPr>
              <a:t>Smart Links</a:t>
            </a:r>
          </a:p>
        </p:txBody>
      </p:sp>
      <p:sp>
        <p:nvSpPr>
          <p:cNvPr id="16389" name="Text Box 6"/>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12"/>
              </a:rPr>
              <a:t>Virtual Microbiology Classroom</a:t>
            </a:r>
            <a:r>
              <a:rPr lang="en-US" sz="1000">
                <a:latin typeface="Comic Sans MS" pitchFamily="66" charset="0"/>
              </a:rPr>
              <a:t> on </a:t>
            </a:r>
            <a:r>
              <a:rPr lang="en-US" sz="1000">
                <a:latin typeface="Comic Sans MS" pitchFamily="66" charset="0"/>
                <a:hlinkClick r:id="rId4"/>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304800" y="381000"/>
            <a:ext cx="8534400" cy="4038600"/>
          </a:xfrm>
        </p:spPr>
        <p:txBody>
          <a:bodyPr/>
          <a:lstStyle/>
          <a:p>
            <a:pPr algn="r" eaLnBrk="1" hangingPunct="1"/>
            <a:r>
              <a:rPr lang="en-US" sz="2400" b="1" i="1" smtClean="0">
                <a:solidFill>
                  <a:srgbClr val="FF0000"/>
                </a:solidFill>
              </a:rPr>
              <a:t>         </a:t>
            </a:r>
            <a:r>
              <a:rPr lang="en-US" sz="2800" b="1" smtClean="0">
                <a:solidFill>
                  <a:srgbClr val="009900"/>
                </a:solidFill>
                <a:latin typeface="Comic Sans MS" pitchFamily="66" charset="0"/>
              </a:rPr>
              <a:t>Are microbes intimidating you?</a:t>
            </a:r>
            <a:r>
              <a:rPr lang="en-US" sz="2800" i="1" smtClean="0">
                <a:solidFill>
                  <a:srgbClr val="009900"/>
                </a:solidFill>
                <a:latin typeface="Comic Sans MS" pitchFamily="66" charset="0"/>
              </a:rPr>
              <a:t/>
            </a:r>
            <a:br>
              <a:rPr lang="en-US" sz="2800" i="1" smtClean="0">
                <a:solidFill>
                  <a:srgbClr val="009900"/>
                </a:solidFill>
                <a:latin typeface="Comic Sans MS" pitchFamily="66" charset="0"/>
              </a:rPr>
            </a:br>
            <a:r>
              <a:rPr lang="en-US" sz="2400" i="1" smtClean="0">
                <a:solidFill>
                  <a:srgbClr val="FF0000"/>
                </a:solidFill>
              </a:rPr>
              <a:t/>
            </a:r>
            <a:br>
              <a:rPr lang="en-US" sz="2400" i="1" smtClean="0">
                <a:solidFill>
                  <a:srgbClr val="FF0000"/>
                </a:solidFill>
              </a:rPr>
            </a:br>
            <a:r>
              <a:rPr lang="en-US" sz="2000" i="1" smtClean="0">
                <a:solidFill>
                  <a:srgbClr val="B2B2B2"/>
                </a:solidFill>
                <a:latin typeface="Comic Sans MS" pitchFamily="66" charset="0"/>
              </a:rPr>
              <a:t>Do yourself a favor. Use the…</a:t>
            </a:r>
            <a:r>
              <a:rPr lang="en-US" sz="2800" i="1" smtClean="0">
                <a:latin typeface="Comic Sans MS" pitchFamily="66" charset="0"/>
              </a:rPr>
              <a:t> </a:t>
            </a:r>
            <a:r>
              <a:rPr lang="en-US" sz="2000" i="1" smtClean="0">
                <a:latin typeface="Comic Sans MS" pitchFamily="66" charset="0"/>
              </a:rPr>
              <a:t/>
            </a:r>
            <a:br>
              <a:rPr lang="en-US" sz="2000" i="1" smtClean="0">
                <a:latin typeface="Comic Sans MS" pitchFamily="66" charset="0"/>
              </a:rPr>
            </a:br>
            <a:r>
              <a:rPr lang="en-US" sz="3200" smtClean="0">
                <a:solidFill>
                  <a:srgbClr val="996600"/>
                </a:solidFill>
                <a:latin typeface="Comic Sans MS" pitchFamily="66" charset="0"/>
              </a:rPr>
              <a:t/>
            </a:r>
            <a:br>
              <a:rPr lang="en-US" sz="3200" smtClean="0">
                <a:solidFill>
                  <a:srgbClr val="996600"/>
                </a:solidFill>
                <a:latin typeface="Comic Sans MS" pitchFamily="66" charset="0"/>
              </a:rPr>
            </a:br>
            <a:r>
              <a:rPr lang="en-US" sz="3200" smtClean="0">
                <a:solidFill>
                  <a:srgbClr val="996600"/>
                </a:solidFill>
                <a:latin typeface="Comic Sans MS" pitchFamily="66" charset="0"/>
              </a:rPr>
              <a:t>              </a:t>
            </a:r>
            <a:r>
              <a:rPr lang="en-US" sz="4000" b="1" smtClean="0">
                <a:solidFill>
                  <a:schemeClr val="accent2"/>
                </a:solidFill>
                <a:latin typeface="Comic Sans MS" pitchFamily="66" charset="0"/>
              </a:rPr>
              <a:t>Virtual Microbiology                        Classroom </a:t>
            </a:r>
            <a:r>
              <a:rPr lang="en-US" sz="2000" i="1" smtClean="0">
                <a:solidFill>
                  <a:schemeClr val="accent2"/>
                </a:solidFill>
                <a:latin typeface="Comic Sans MS" pitchFamily="66" charset="0"/>
              </a:rPr>
              <a:t>(</a:t>
            </a:r>
            <a:r>
              <a:rPr lang="en-US" sz="2000" i="1" smtClean="0">
                <a:solidFill>
                  <a:schemeClr val="accent2"/>
                </a:solidFill>
                <a:latin typeface="Comic Sans MS" pitchFamily="66" charset="0"/>
                <a:hlinkClick r:id="rId3"/>
              </a:rPr>
              <a:t>VMC</a:t>
            </a:r>
            <a:r>
              <a:rPr lang="en-US" sz="2000" i="1" smtClean="0">
                <a:solidFill>
                  <a:schemeClr val="accent2"/>
                </a:solidFill>
                <a:latin typeface="Comic Sans MS" pitchFamily="66" charset="0"/>
              </a:rPr>
              <a:t>)</a:t>
            </a:r>
            <a:r>
              <a:rPr lang="en-US" sz="4000" b="1" smtClean="0">
                <a:solidFill>
                  <a:schemeClr val="accent2"/>
                </a:solidFill>
                <a:latin typeface="Comic Sans MS" pitchFamily="66" charset="0"/>
              </a:rPr>
              <a:t> !</a:t>
            </a:r>
            <a:r>
              <a:rPr lang="en-US" sz="4000" b="1" smtClean="0">
                <a:solidFill>
                  <a:schemeClr val="accent2"/>
                </a:solidFill>
              </a:rPr>
              <a:t/>
            </a:r>
            <a:br>
              <a:rPr lang="en-US" sz="4000" b="1" smtClean="0">
                <a:solidFill>
                  <a:schemeClr val="accent2"/>
                </a:solidFill>
              </a:rPr>
            </a:br>
            <a:r>
              <a:rPr lang="en-US" sz="2400" b="1" smtClean="0"/>
              <a:t/>
            </a:r>
            <a:br>
              <a:rPr lang="en-US" sz="2400" b="1" smtClean="0"/>
            </a:br>
            <a:r>
              <a:rPr lang="en-US" sz="2400" smtClean="0">
                <a:latin typeface="Comic Sans MS" pitchFamily="66" charset="0"/>
              </a:rPr>
              <a:t>The VMC is full of resources to help you succeed, including:</a:t>
            </a:r>
          </a:p>
        </p:txBody>
      </p:sp>
      <p:sp>
        <p:nvSpPr>
          <p:cNvPr id="18435" name="Rectangle 3"/>
          <p:cNvSpPr>
            <a:spLocks noGrp="1" noChangeArrowheads="1"/>
          </p:cNvSpPr>
          <p:nvPr>
            <p:ph type="subTitle" idx="1"/>
          </p:nvPr>
        </p:nvSpPr>
        <p:spPr>
          <a:xfrm>
            <a:off x="2743200" y="4343400"/>
            <a:ext cx="6172200" cy="1600200"/>
          </a:xfrm>
        </p:spPr>
        <p:txBody>
          <a:bodyPr/>
          <a:lstStyle/>
          <a:p>
            <a:pPr marL="609600" indent="-609600" algn="l" eaLnBrk="1" hangingPunct="1">
              <a:buFontTx/>
              <a:buChar char="•"/>
            </a:pPr>
            <a:r>
              <a:rPr lang="en-US" sz="1800" smtClean="0">
                <a:latin typeface="Comic Sans MS" pitchFamily="66" charset="0"/>
              </a:rPr>
              <a:t>practice test questions</a:t>
            </a:r>
          </a:p>
          <a:p>
            <a:pPr marL="609600" indent="-609600" algn="l" eaLnBrk="1" hangingPunct="1">
              <a:buFontTx/>
              <a:buChar char="•"/>
            </a:pPr>
            <a:r>
              <a:rPr lang="en-US" sz="1800" smtClean="0">
                <a:latin typeface="Comic Sans MS" pitchFamily="66" charset="0"/>
              </a:rPr>
              <a:t>review questions</a:t>
            </a:r>
          </a:p>
          <a:p>
            <a:pPr marL="609600" indent="-609600" algn="l" eaLnBrk="1" hangingPunct="1">
              <a:buFontTx/>
              <a:buChar char="•"/>
            </a:pPr>
            <a:r>
              <a:rPr lang="en-US" sz="1800" smtClean="0">
                <a:latin typeface="Comic Sans MS" pitchFamily="66" charset="0"/>
              </a:rPr>
              <a:t>study guides and learning objectives</a:t>
            </a:r>
          </a:p>
        </p:txBody>
      </p:sp>
      <p:sp>
        <p:nvSpPr>
          <p:cNvPr id="18436" name="Text Box 4"/>
          <p:cNvSpPr txBox="1">
            <a:spLocks noChangeArrowheads="1"/>
          </p:cNvSpPr>
          <p:nvPr/>
        </p:nvSpPr>
        <p:spPr bwMode="auto">
          <a:xfrm>
            <a:off x="304800" y="56388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a:solidFill>
                  <a:srgbClr val="000000"/>
                </a:solidFill>
                <a:latin typeface="Comic Sans MS" pitchFamily="66" charset="0"/>
              </a:rPr>
              <a:t>You can access the </a:t>
            </a:r>
            <a:r>
              <a:rPr lang="en-US" sz="1600">
                <a:solidFill>
                  <a:srgbClr val="000000"/>
                </a:solidFill>
                <a:latin typeface="Comic Sans MS" pitchFamily="66" charset="0"/>
                <a:hlinkClick r:id="rId3"/>
              </a:rPr>
              <a:t>Virtual Microbiology Classroom</a:t>
            </a:r>
            <a:r>
              <a:rPr lang="en-US" sz="1600">
                <a:solidFill>
                  <a:srgbClr val="000000"/>
                </a:solidFill>
                <a:latin typeface="Comic Sans MS" pitchFamily="66" charset="0"/>
              </a:rPr>
              <a:t> (VMC) onthe Science Prof Online website </a:t>
            </a:r>
            <a:r>
              <a:rPr lang="en-US" sz="1600" b="1">
                <a:solidFill>
                  <a:srgbClr val="000000"/>
                </a:solidFill>
                <a:latin typeface="Comic Sans MS" pitchFamily="66" charset="0"/>
                <a:hlinkClick r:id="rId4"/>
              </a:rPr>
              <a:t>www.ScienceProfOnline.com</a:t>
            </a:r>
            <a:endParaRPr lang="en-US" sz="1600" b="1">
              <a:solidFill>
                <a:srgbClr val="000000"/>
              </a:solidFill>
              <a:latin typeface="Comic Sans MS" pitchFamily="66" charset="0"/>
            </a:endParaRPr>
          </a:p>
        </p:txBody>
      </p:sp>
      <p:sp>
        <p:nvSpPr>
          <p:cNvPr id="18437" name="Rectangle 7"/>
          <p:cNvSpPr>
            <a:spLocks noChangeArrowheads="1"/>
          </p:cNvSpPr>
          <p:nvPr/>
        </p:nvSpPr>
        <p:spPr bwMode="auto">
          <a:xfrm>
            <a:off x="0" y="6613525"/>
            <a:ext cx="377666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1000">
                <a:latin typeface="Comic Sans MS" pitchFamily="66" charset="0"/>
              </a:rPr>
              <a:t>Images: </a:t>
            </a:r>
            <a:r>
              <a:rPr lang="en-US" sz="1000">
                <a:latin typeface="Comic Sans MS" pitchFamily="66" charset="0"/>
                <a:hlinkClick r:id="rId5"/>
              </a:rPr>
              <a:t>HIV</a:t>
            </a:r>
            <a:r>
              <a:rPr lang="en-US" sz="1000">
                <a:latin typeface="Comic Sans MS" pitchFamily="66" charset="0"/>
              </a:rPr>
              <a:t>, Giant Microbes; </a:t>
            </a:r>
            <a:r>
              <a:rPr lang="en-US" sz="1000">
                <a:latin typeface="Comic Sans MS" pitchFamily="66" charset="0"/>
                <a:hlinkClick r:id="rId6"/>
              </a:rPr>
              <a:t>Prokaryotic cell</a:t>
            </a:r>
            <a:r>
              <a:rPr lang="en-US" sz="1000">
                <a:latin typeface="Comic Sans MS" pitchFamily="66" charset="0"/>
              </a:rPr>
              <a:t>, Mariana Ruiz</a:t>
            </a:r>
          </a:p>
        </p:txBody>
      </p:sp>
      <p:pic>
        <p:nvPicPr>
          <p:cNvPr id="18438" name="Picture 8" descr="Prokaryote_cell_unlabeled_Rui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26720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0" name="Picture 18" descr="hiv"/>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81000"/>
            <a:ext cx="28194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792163"/>
          </a:xfrm>
        </p:spPr>
        <p:txBody>
          <a:bodyPr/>
          <a:lstStyle/>
          <a:p>
            <a:r>
              <a:rPr lang="en-US" sz="3000" b="1" dirty="0" smtClean="0">
                <a:solidFill>
                  <a:srgbClr val="CC9900"/>
                </a:solidFill>
                <a:latin typeface="Comic Sans MS" pitchFamily="66" charset="0"/>
              </a:rPr>
              <a:t>How Are Viruses Classified?</a:t>
            </a:r>
          </a:p>
        </p:txBody>
      </p:sp>
      <p:sp>
        <p:nvSpPr>
          <p:cNvPr id="4099" name="Rectangle 3"/>
          <p:cNvSpPr>
            <a:spLocks noGrp="1" noChangeArrowheads="1"/>
          </p:cNvSpPr>
          <p:nvPr>
            <p:ph type="body" sz="half" idx="1"/>
          </p:nvPr>
        </p:nvSpPr>
        <p:spPr>
          <a:xfrm>
            <a:off x="228600" y="990600"/>
            <a:ext cx="4191000" cy="5638800"/>
          </a:xfrm>
        </p:spPr>
        <p:txBody>
          <a:bodyPr/>
          <a:lstStyle/>
          <a:p>
            <a:pPr marL="228600" indent="-228600">
              <a:lnSpc>
                <a:spcPct val="80000"/>
              </a:lnSpc>
            </a:pPr>
            <a:r>
              <a:rPr lang="en-US" sz="1800" b="1" dirty="0">
                <a:solidFill>
                  <a:schemeClr val="tx1">
                    <a:lumMod val="65000"/>
                    <a:lumOff val="35000"/>
                  </a:schemeClr>
                </a:solidFill>
                <a:latin typeface="Comic Sans MS" pitchFamily="66" charset="0"/>
              </a:rPr>
              <a:t>g</a:t>
            </a:r>
            <a:r>
              <a:rPr lang="en-US" sz="1800" b="1" dirty="0" smtClean="0">
                <a:solidFill>
                  <a:schemeClr val="tx1">
                    <a:lumMod val="65000"/>
                    <a:lumOff val="35000"/>
                  </a:schemeClr>
                </a:solidFill>
                <a:latin typeface="Comic Sans MS" pitchFamily="66" charset="0"/>
              </a:rPr>
              <a:t>enetic material</a:t>
            </a:r>
          </a:p>
          <a:p>
            <a:pPr marL="685800" lvl="1" indent="-228600">
              <a:lnSpc>
                <a:spcPct val="80000"/>
              </a:lnSpc>
            </a:pPr>
            <a:r>
              <a:rPr lang="en-US" sz="1200" dirty="0" smtClean="0">
                <a:latin typeface="Comic Sans MS" pitchFamily="66" charset="0"/>
              </a:rPr>
              <a:t>DNA viruses contain </a:t>
            </a:r>
            <a:r>
              <a:rPr lang="en-US" sz="1200" b="1" dirty="0" smtClean="0">
                <a:latin typeface="Comic Sans MS" pitchFamily="66" charset="0"/>
                <a:hlinkClick r:id="rId3"/>
              </a:rPr>
              <a:t>DNA</a:t>
            </a:r>
            <a:r>
              <a:rPr lang="en-US" sz="1200" b="1" dirty="0" smtClean="0">
                <a:latin typeface="Comic Sans MS" pitchFamily="66" charset="0"/>
              </a:rPr>
              <a:t> </a:t>
            </a:r>
            <a:r>
              <a:rPr lang="en-US" sz="1200" dirty="0" smtClean="0">
                <a:latin typeface="Comic Sans MS" pitchFamily="66" charset="0"/>
              </a:rPr>
              <a:t>as their genetic material.</a:t>
            </a:r>
          </a:p>
          <a:p>
            <a:pPr marL="685800" lvl="1" indent="-228600">
              <a:lnSpc>
                <a:spcPct val="80000"/>
              </a:lnSpc>
            </a:pPr>
            <a:r>
              <a:rPr lang="en-US" sz="1200" dirty="0" smtClean="0">
                <a:latin typeface="Comic Sans MS" pitchFamily="66" charset="0"/>
              </a:rPr>
              <a:t>RNA viruses contain RNA as their genetic material.</a:t>
            </a:r>
          </a:p>
          <a:p>
            <a:pPr marL="685800" lvl="1" indent="-228600">
              <a:lnSpc>
                <a:spcPct val="80000"/>
              </a:lnSpc>
            </a:pPr>
            <a:endParaRPr lang="en-US" sz="1600" dirty="0" smtClean="0">
              <a:latin typeface="Comic Sans MS" pitchFamily="66" charset="0"/>
            </a:endParaRPr>
          </a:p>
          <a:p>
            <a:pPr marL="228600" indent="-228600">
              <a:lnSpc>
                <a:spcPct val="80000"/>
              </a:lnSpc>
            </a:pPr>
            <a:r>
              <a:rPr lang="en-US" sz="1800" b="1" dirty="0" smtClean="0">
                <a:solidFill>
                  <a:schemeClr val="tx1">
                    <a:lumMod val="65000"/>
                    <a:lumOff val="35000"/>
                  </a:schemeClr>
                </a:solidFill>
                <a:latin typeface="Comic Sans MS" pitchFamily="66" charset="0"/>
              </a:rPr>
              <a:t>shape</a:t>
            </a:r>
          </a:p>
          <a:p>
            <a:pPr marL="685800" lvl="1" indent="-228600">
              <a:lnSpc>
                <a:spcPct val="80000"/>
              </a:lnSpc>
            </a:pPr>
            <a:r>
              <a:rPr lang="en-US" sz="1200" dirty="0" smtClean="0">
                <a:latin typeface="Comic Sans MS" pitchFamily="66" charset="0"/>
              </a:rPr>
              <a:t>Helical – </a:t>
            </a:r>
            <a:r>
              <a:rPr lang="en-US" sz="1200" dirty="0" err="1" smtClean="0">
                <a:latin typeface="Comic Sans MS" pitchFamily="66" charset="0"/>
              </a:rPr>
              <a:t>capsomeres</a:t>
            </a:r>
            <a:r>
              <a:rPr lang="en-US" sz="1200" dirty="0" smtClean="0">
                <a:latin typeface="Comic Sans MS" pitchFamily="66" charset="0"/>
              </a:rPr>
              <a:t> bonded, spiral shape</a:t>
            </a:r>
          </a:p>
          <a:p>
            <a:pPr marL="685800" lvl="1" indent="-228600">
              <a:lnSpc>
                <a:spcPct val="80000"/>
              </a:lnSpc>
            </a:pPr>
            <a:r>
              <a:rPr lang="en-US" sz="1200" dirty="0" smtClean="0">
                <a:latin typeface="Comic Sans MS" pitchFamily="66" charset="0"/>
              </a:rPr>
              <a:t>Polyhedral – flat sides</a:t>
            </a:r>
          </a:p>
          <a:p>
            <a:pPr marL="685800" lvl="1" indent="-228600">
              <a:lnSpc>
                <a:spcPct val="80000"/>
              </a:lnSpc>
            </a:pPr>
            <a:r>
              <a:rPr lang="en-US" sz="1200" dirty="0" smtClean="0">
                <a:latin typeface="Comic Sans MS" pitchFamily="66" charset="0"/>
              </a:rPr>
              <a:t>Spherical - round</a:t>
            </a:r>
          </a:p>
          <a:p>
            <a:pPr marL="685800" lvl="1" indent="-228600">
              <a:lnSpc>
                <a:spcPct val="80000"/>
              </a:lnSpc>
            </a:pPr>
            <a:r>
              <a:rPr lang="en-US" sz="1200" dirty="0" smtClean="0">
                <a:latin typeface="Comic Sans MS" pitchFamily="66" charset="0"/>
              </a:rPr>
              <a:t>Complex – many different shapes</a:t>
            </a:r>
          </a:p>
          <a:p>
            <a:pPr marL="685800" lvl="1" indent="-228600">
              <a:lnSpc>
                <a:spcPct val="80000"/>
              </a:lnSpc>
              <a:buFontTx/>
              <a:buNone/>
            </a:pPr>
            <a:endParaRPr lang="en-US" sz="1600" dirty="0" smtClean="0">
              <a:latin typeface="Comic Sans MS" pitchFamily="66" charset="0"/>
            </a:endParaRPr>
          </a:p>
          <a:p>
            <a:pPr marL="228600" indent="-228600">
              <a:lnSpc>
                <a:spcPct val="80000"/>
              </a:lnSpc>
            </a:pPr>
            <a:r>
              <a:rPr lang="en-US" sz="1600" dirty="0" smtClean="0">
                <a:latin typeface="Comic Sans MS" pitchFamily="66" charset="0"/>
              </a:rPr>
              <a:t>Presence or absence of a membranous </a:t>
            </a:r>
            <a:r>
              <a:rPr lang="en-US" sz="1800" b="1" dirty="0" smtClean="0">
                <a:solidFill>
                  <a:schemeClr val="tx1">
                    <a:lumMod val="65000"/>
                    <a:lumOff val="35000"/>
                  </a:schemeClr>
                </a:solidFill>
                <a:latin typeface="Comic Sans MS" pitchFamily="66" charset="0"/>
              </a:rPr>
              <a:t>envelope</a:t>
            </a:r>
            <a:r>
              <a:rPr lang="en-US" sz="1600" dirty="0" smtClean="0">
                <a:latin typeface="Comic Sans MS" pitchFamily="66" charset="0"/>
              </a:rPr>
              <a:t> surrounding the capsid.</a:t>
            </a:r>
          </a:p>
          <a:p>
            <a:pPr marL="228600" indent="-228600">
              <a:lnSpc>
                <a:spcPct val="80000"/>
              </a:lnSpc>
            </a:pPr>
            <a:endParaRPr lang="en-US" sz="1600" dirty="0" smtClean="0">
              <a:latin typeface="Comic Sans MS" pitchFamily="66" charset="0"/>
            </a:endParaRPr>
          </a:p>
          <a:p>
            <a:pPr marL="228600" indent="-228600">
              <a:lnSpc>
                <a:spcPct val="80000"/>
              </a:lnSpc>
            </a:pPr>
            <a:r>
              <a:rPr lang="en-US" sz="1600" dirty="0" smtClean="0">
                <a:latin typeface="Comic Sans MS" pitchFamily="66" charset="0"/>
              </a:rPr>
              <a:t>Kinds of </a:t>
            </a:r>
            <a:r>
              <a:rPr lang="en-US" sz="1800" b="1" dirty="0" smtClean="0">
                <a:solidFill>
                  <a:schemeClr val="tx1">
                    <a:lumMod val="65000"/>
                    <a:lumOff val="35000"/>
                  </a:schemeClr>
                </a:solidFill>
                <a:latin typeface="Comic Sans MS" pitchFamily="66" charset="0"/>
              </a:rPr>
              <a:t>cells</a:t>
            </a:r>
            <a:r>
              <a:rPr lang="en-US" sz="1600" dirty="0" smtClean="0">
                <a:latin typeface="Comic Sans MS" pitchFamily="66" charset="0"/>
              </a:rPr>
              <a:t> they attack</a:t>
            </a:r>
          </a:p>
          <a:p>
            <a:pPr marL="685800" lvl="1" indent="-228600">
              <a:lnSpc>
                <a:spcPct val="80000"/>
              </a:lnSpc>
            </a:pPr>
            <a:r>
              <a:rPr lang="en-US" sz="1200" b="1" dirty="0" smtClean="0">
                <a:latin typeface="Comic Sans MS" pitchFamily="66" charset="0"/>
                <a:hlinkClick r:id="rId4"/>
              </a:rPr>
              <a:t>Bacteriophage</a:t>
            </a:r>
            <a:endParaRPr lang="en-US" sz="1200" b="1" dirty="0" smtClean="0">
              <a:latin typeface="Comic Sans MS" pitchFamily="66" charset="0"/>
            </a:endParaRPr>
          </a:p>
          <a:p>
            <a:pPr marL="685800" lvl="1" indent="-228600">
              <a:lnSpc>
                <a:spcPct val="80000"/>
              </a:lnSpc>
            </a:pPr>
            <a:r>
              <a:rPr lang="en-US" sz="1200" dirty="0" smtClean="0">
                <a:latin typeface="Comic Sans MS" pitchFamily="66" charset="0"/>
              </a:rPr>
              <a:t>Animal Viruses</a:t>
            </a:r>
            <a:endParaRPr lang="en-US" sz="1400" dirty="0" smtClean="0">
              <a:latin typeface="Comic Sans MS" pitchFamily="66" charset="0"/>
            </a:endParaRPr>
          </a:p>
          <a:p>
            <a:pPr marL="228600" indent="-228600">
              <a:lnSpc>
                <a:spcPct val="80000"/>
              </a:lnSpc>
            </a:pPr>
            <a:endParaRPr lang="en-US" sz="1600" dirty="0" smtClean="0">
              <a:latin typeface="Comic Sans MS" pitchFamily="66" charset="0"/>
            </a:endParaRPr>
          </a:p>
          <a:p>
            <a:pPr marL="228600" indent="-228600">
              <a:lnSpc>
                <a:spcPct val="80000"/>
              </a:lnSpc>
            </a:pPr>
            <a:r>
              <a:rPr lang="en-US" sz="1800" b="1" dirty="0" smtClean="0">
                <a:solidFill>
                  <a:schemeClr val="tx1">
                    <a:lumMod val="65000"/>
                    <a:lumOff val="35000"/>
                  </a:schemeClr>
                </a:solidFill>
                <a:latin typeface="Comic Sans MS" pitchFamily="66" charset="0"/>
              </a:rPr>
              <a:t>size</a:t>
            </a:r>
            <a:r>
              <a:rPr lang="en-US" sz="1600" dirty="0" smtClean="0">
                <a:latin typeface="Comic Sans MS" pitchFamily="66" charset="0"/>
              </a:rPr>
              <a:t> of </a:t>
            </a:r>
            <a:r>
              <a:rPr lang="en-US" sz="1600" b="1" dirty="0" smtClean="0">
                <a:latin typeface="Comic Sans MS" pitchFamily="66" charset="0"/>
                <a:hlinkClick r:id="rId5"/>
              </a:rPr>
              <a:t>virus</a:t>
            </a:r>
            <a:endParaRPr lang="en-US" sz="1600" b="1" dirty="0" smtClean="0">
              <a:latin typeface="Comic Sans MS" pitchFamily="66" charset="0"/>
            </a:endParaRPr>
          </a:p>
          <a:p>
            <a:pPr marL="228600" indent="-228600">
              <a:lnSpc>
                <a:spcPct val="80000"/>
              </a:lnSpc>
            </a:pPr>
            <a:endParaRPr lang="en-US" sz="2000" dirty="0" smtClean="0">
              <a:latin typeface="Comic Sans MS" pitchFamily="66" charset="0"/>
            </a:endParaRPr>
          </a:p>
          <a:p>
            <a:pPr marL="228600" indent="-228600">
              <a:lnSpc>
                <a:spcPct val="80000"/>
              </a:lnSpc>
            </a:pPr>
            <a:r>
              <a:rPr lang="en-US" sz="1800" b="1" dirty="0" smtClean="0">
                <a:solidFill>
                  <a:srgbClr val="FF0000"/>
                </a:solidFill>
                <a:latin typeface="Comic Sans MS" pitchFamily="66" charset="0"/>
              </a:rPr>
              <a:t>Q</a:t>
            </a:r>
            <a:r>
              <a:rPr lang="en-US" sz="1600" b="1" dirty="0" smtClean="0">
                <a:latin typeface="Comic Sans MS" pitchFamily="66" charset="0"/>
              </a:rPr>
              <a:t>: Which of these methods of classification to you think is most useful?</a:t>
            </a:r>
          </a:p>
        </p:txBody>
      </p:sp>
      <p:sp>
        <p:nvSpPr>
          <p:cNvPr id="4100" name="Text Box 5"/>
          <p:cNvSpPr txBox="1">
            <a:spLocks noChangeArrowheads="1"/>
          </p:cNvSpPr>
          <p:nvPr/>
        </p:nvSpPr>
        <p:spPr bwMode="auto">
          <a:xfrm>
            <a:off x="0" y="6599238"/>
            <a:ext cx="36576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6"/>
              </a:rPr>
              <a:t>Types of</a:t>
            </a:r>
            <a:r>
              <a:rPr lang="en-US" sz="1000">
                <a:latin typeface="Comic Sans MS" pitchFamily="66" charset="0"/>
              </a:rPr>
              <a:t>,</a:t>
            </a:r>
            <a:r>
              <a:rPr lang="en-US" sz="1000">
                <a:latin typeface="Comic Sans MS" pitchFamily="66" charset="0"/>
                <a:hlinkClick r:id="rId6"/>
              </a:rPr>
              <a:t> Viruses</a:t>
            </a:r>
            <a:r>
              <a:rPr lang="en-US" sz="1000">
                <a:latin typeface="Comic Sans MS" pitchFamily="66" charset="0"/>
              </a:rPr>
              <a:t> National Institutes of Health</a:t>
            </a:r>
          </a:p>
        </p:txBody>
      </p:sp>
      <p:sp>
        <p:nvSpPr>
          <p:cNvPr id="4101" name="Text Box 6"/>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7"/>
              </a:rPr>
              <a:t>Virtual Microbiology Classroom </a:t>
            </a:r>
            <a:r>
              <a:rPr lang="en-US" sz="1000">
                <a:latin typeface="Comic Sans MS" pitchFamily="66" charset="0"/>
              </a:rPr>
              <a:t>on </a:t>
            </a:r>
            <a:r>
              <a:rPr lang="en-US" sz="1000">
                <a:latin typeface="Comic Sans MS" pitchFamily="66" charset="0"/>
                <a:hlinkClick r:id="rId8"/>
              </a:rPr>
              <a:t>ScienceProfOnline.com</a:t>
            </a:r>
            <a:endParaRPr lang="en-US" sz="1000">
              <a:latin typeface="Comic Sans MS" pitchFamily="66" charset="0"/>
            </a:endParaRPr>
          </a:p>
        </p:txBody>
      </p:sp>
      <p:pic>
        <p:nvPicPr>
          <p:cNvPr id="4102" name="Picture 7" descr="C:\Users\Tami\Desktop\Picture105.jpg"/>
          <p:cNvPicPr>
            <a:picLocks noGrp="1" noChangeAspect="1" noChangeArrowheads="1"/>
          </p:cNvPicPr>
          <p:nvPr>
            <p:ph sz="half" idx="2"/>
          </p:nvPr>
        </p:nvPicPr>
        <p:blipFill>
          <a:blip r:embed="rId9">
            <a:extLst>
              <a:ext uri="{28A0092B-C50C-407E-A947-70E740481C1C}">
                <a14:useLocalDpi xmlns:a14="http://schemas.microsoft.com/office/drawing/2010/main" val="0"/>
              </a:ext>
            </a:extLst>
          </a:blip>
          <a:srcRect/>
          <a:stretch>
            <a:fillRect/>
          </a:stretch>
        </p:blipFill>
        <p:spPr>
          <a:xfrm>
            <a:off x="4489450" y="1447800"/>
            <a:ext cx="4197350" cy="40386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sz="half" idx="1"/>
          </p:nvPr>
        </p:nvSpPr>
        <p:spPr>
          <a:xfrm>
            <a:off x="152400" y="1371600"/>
            <a:ext cx="5334000" cy="4865688"/>
          </a:xfrm>
        </p:spPr>
        <p:txBody>
          <a:bodyPr/>
          <a:lstStyle/>
          <a:p>
            <a:pPr eaLnBrk="1" hangingPunct="1">
              <a:lnSpc>
                <a:spcPct val="80000"/>
              </a:lnSpc>
              <a:buFont typeface="Wingdings" pitchFamily="2" charset="2"/>
              <a:buChar char="Ø"/>
              <a:defRPr/>
            </a:pPr>
            <a:r>
              <a:rPr lang="en-US" sz="1400" dirty="0">
                <a:latin typeface="Comic Sans MS" pitchFamily="66" charset="0"/>
              </a:rPr>
              <a:t>E</a:t>
            </a:r>
            <a:r>
              <a:rPr lang="en-US" sz="1400" dirty="0" smtClean="0">
                <a:latin typeface="Comic Sans MS" pitchFamily="66" charset="0"/>
              </a:rPr>
              <a:t>pidemic of an influenza </a:t>
            </a:r>
            <a:r>
              <a:rPr lang="en-US" sz="1400" b="1" dirty="0" smtClean="0">
                <a:latin typeface="Comic Sans MS" pitchFamily="66" charset="0"/>
                <a:hlinkClick r:id="rId3"/>
              </a:rPr>
              <a:t>virus</a:t>
            </a:r>
            <a:r>
              <a:rPr lang="en-US" sz="1400" dirty="0" smtClean="0">
                <a:latin typeface="Comic Sans MS" pitchFamily="66" charset="0"/>
              </a:rPr>
              <a:t> that spreads on a worldwide scale, infecting many people.                                                   </a:t>
            </a:r>
          </a:p>
          <a:p>
            <a:pPr eaLnBrk="1" hangingPunct="1">
              <a:lnSpc>
                <a:spcPct val="80000"/>
              </a:lnSpc>
              <a:buFont typeface="Wingdings" pitchFamily="2" charset="2"/>
              <a:buChar char="Ø"/>
              <a:defRPr/>
            </a:pPr>
            <a:endParaRPr lang="en-US" sz="1400" dirty="0" smtClean="0">
              <a:latin typeface="Comic Sans MS" pitchFamily="66" charset="0"/>
            </a:endParaRPr>
          </a:p>
          <a:p>
            <a:pPr eaLnBrk="1" hangingPunct="1">
              <a:lnSpc>
                <a:spcPct val="80000"/>
              </a:lnSpc>
              <a:buFont typeface="Wingdings" pitchFamily="2" charset="2"/>
              <a:buChar char="Ø"/>
              <a:defRPr/>
            </a:pPr>
            <a:r>
              <a:rPr lang="en-US" sz="1400" dirty="0" smtClean="0">
                <a:latin typeface="Comic Sans MS" pitchFamily="66" charset="0"/>
              </a:rPr>
              <a:t>In contrast to regular seasonal influenza epidemics,                                                    pandemics occur less frequently, with the 1918                                                                              </a:t>
            </a:r>
            <a:r>
              <a:rPr lang="en-US" sz="1400" b="1" dirty="0" smtClean="0">
                <a:latin typeface="Comic Sans MS" pitchFamily="66" charset="0"/>
              </a:rPr>
              <a:t>Spanish flu</a:t>
            </a:r>
            <a:r>
              <a:rPr lang="en-US" sz="1400" dirty="0" smtClean="0">
                <a:latin typeface="Comic Sans MS" pitchFamily="66" charset="0"/>
              </a:rPr>
              <a:t> the most serious pandemic in recent history. </a:t>
            </a:r>
          </a:p>
          <a:p>
            <a:pPr eaLnBrk="1" hangingPunct="1">
              <a:lnSpc>
                <a:spcPct val="80000"/>
              </a:lnSpc>
              <a:buFont typeface="Wingdings" pitchFamily="2" charset="2"/>
              <a:buChar char="Ø"/>
              <a:defRPr/>
            </a:pPr>
            <a:endParaRPr lang="en-US" sz="1400" dirty="0" smtClean="0">
              <a:latin typeface="Comic Sans MS" pitchFamily="66" charset="0"/>
            </a:endParaRPr>
          </a:p>
          <a:p>
            <a:pPr eaLnBrk="1" hangingPunct="1">
              <a:lnSpc>
                <a:spcPct val="80000"/>
              </a:lnSpc>
              <a:buFont typeface="Wingdings" pitchFamily="2" charset="2"/>
              <a:buChar char="Ø"/>
              <a:defRPr/>
            </a:pPr>
            <a:r>
              <a:rPr lang="en-US" sz="1400" dirty="0" smtClean="0">
                <a:latin typeface="Comic Sans MS" pitchFamily="66" charset="0"/>
              </a:rPr>
              <a:t>Pandemics can cause high levels of mortality. Spanish flu was responsible for deaths of 50 – 100 million people worldwide.</a:t>
            </a:r>
          </a:p>
          <a:p>
            <a:pPr eaLnBrk="1" hangingPunct="1">
              <a:lnSpc>
                <a:spcPct val="80000"/>
              </a:lnSpc>
              <a:buFont typeface="Wingdings" pitchFamily="2" charset="2"/>
              <a:buChar char="Ø"/>
              <a:defRPr/>
            </a:pPr>
            <a:endParaRPr lang="en-US" sz="1400" dirty="0" smtClean="0">
              <a:latin typeface="Comic Sans MS" pitchFamily="66" charset="0"/>
            </a:endParaRPr>
          </a:p>
          <a:p>
            <a:pPr eaLnBrk="1" hangingPunct="1">
              <a:lnSpc>
                <a:spcPct val="80000"/>
              </a:lnSpc>
              <a:buFont typeface="Wingdings" pitchFamily="2" charset="2"/>
              <a:buChar char="Ø"/>
              <a:defRPr/>
            </a:pPr>
            <a:r>
              <a:rPr lang="en-US" sz="1400" dirty="0" smtClean="0">
                <a:latin typeface="Comic Sans MS" pitchFamily="66" charset="0"/>
              </a:rPr>
              <a:t> ~ Three influenza pandemics in each century for the last 300 years. </a:t>
            </a:r>
          </a:p>
          <a:p>
            <a:pPr marL="0" indent="0" eaLnBrk="1" hangingPunct="1">
              <a:lnSpc>
                <a:spcPct val="80000"/>
              </a:lnSpc>
              <a:buFontTx/>
              <a:buNone/>
              <a:defRPr/>
            </a:pPr>
            <a:r>
              <a:rPr lang="en-US" sz="1400" dirty="0">
                <a:latin typeface="Comic Sans MS" pitchFamily="66" charset="0"/>
              </a:rPr>
              <a:t>	</a:t>
            </a:r>
            <a:r>
              <a:rPr lang="en-US" sz="1400" dirty="0" smtClean="0">
                <a:latin typeface="Comic Sans MS" pitchFamily="66" charset="0"/>
              </a:rPr>
              <a:t>Most recent ones: </a:t>
            </a:r>
          </a:p>
          <a:p>
            <a:pPr marL="0" indent="0" eaLnBrk="1" hangingPunct="1">
              <a:lnSpc>
                <a:spcPct val="80000"/>
              </a:lnSpc>
              <a:buFontTx/>
              <a:buNone/>
              <a:defRPr/>
            </a:pPr>
            <a:r>
              <a:rPr lang="en-US" sz="1400" b="1" dirty="0">
                <a:latin typeface="Comic Sans MS" pitchFamily="66" charset="0"/>
              </a:rPr>
              <a:t>	 </a:t>
            </a:r>
            <a:r>
              <a:rPr lang="en-US" sz="1400" b="1" dirty="0" smtClean="0">
                <a:latin typeface="Comic Sans MS" pitchFamily="66" charset="0"/>
              </a:rPr>
              <a:t>   </a:t>
            </a:r>
            <a:r>
              <a:rPr lang="en-US" sz="1400" dirty="0" smtClean="0">
                <a:latin typeface="Comic Sans MS" pitchFamily="66" charset="0"/>
              </a:rPr>
              <a:t>- </a:t>
            </a:r>
            <a:r>
              <a:rPr lang="en-US" sz="1400" b="1" dirty="0" smtClean="0">
                <a:latin typeface="Comic Sans MS" pitchFamily="66" charset="0"/>
              </a:rPr>
              <a:t>Asian Flu</a:t>
            </a:r>
            <a:r>
              <a:rPr lang="en-US" sz="1400" dirty="0" smtClean="0">
                <a:latin typeface="Comic Sans MS" pitchFamily="66" charset="0"/>
              </a:rPr>
              <a:t> in 1957	</a:t>
            </a:r>
          </a:p>
          <a:p>
            <a:pPr marL="0" indent="0" eaLnBrk="1" hangingPunct="1">
              <a:lnSpc>
                <a:spcPct val="80000"/>
              </a:lnSpc>
              <a:buFontTx/>
              <a:buNone/>
              <a:defRPr/>
            </a:pPr>
            <a:r>
              <a:rPr lang="en-US" sz="1400" b="1" dirty="0" smtClean="0">
                <a:latin typeface="Comic Sans MS" pitchFamily="66" charset="0"/>
              </a:rPr>
              <a:t>	   </a:t>
            </a:r>
            <a:r>
              <a:rPr lang="en-US" sz="1400" dirty="0" smtClean="0">
                <a:latin typeface="Comic Sans MS" pitchFamily="66" charset="0"/>
              </a:rPr>
              <a:t> - </a:t>
            </a:r>
            <a:r>
              <a:rPr lang="en-US" sz="1400" b="1" dirty="0" smtClean="0">
                <a:latin typeface="Comic Sans MS" pitchFamily="66" charset="0"/>
              </a:rPr>
              <a:t>Hong Kong Flu</a:t>
            </a:r>
            <a:r>
              <a:rPr lang="en-US" sz="1400" dirty="0" smtClean="0">
                <a:latin typeface="Comic Sans MS" pitchFamily="66" charset="0"/>
              </a:rPr>
              <a:t> in 1968</a:t>
            </a:r>
          </a:p>
          <a:p>
            <a:pPr marL="0" indent="0" eaLnBrk="1" hangingPunct="1">
              <a:lnSpc>
                <a:spcPct val="80000"/>
              </a:lnSpc>
              <a:buFontTx/>
              <a:buNone/>
              <a:defRPr/>
            </a:pPr>
            <a:r>
              <a:rPr lang="en-US" sz="1400" dirty="0">
                <a:latin typeface="Comic Sans MS" pitchFamily="66" charset="0"/>
              </a:rPr>
              <a:t>	 </a:t>
            </a:r>
            <a:r>
              <a:rPr lang="en-US" sz="1400" dirty="0" smtClean="0">
                <a:latin typeface="Comic Sans MS" pitchFamily="66" charset="0"/>
              </a:rPr>
              <a:t>     - </a:t>
            </a:r>
            <a:r>
              <a:rPr lang="en-US" sz="1400" b="1" dirty="0" smtClean="0">
                <a:latin typeface="Comic Sans MS" pitchFamily="66" charset="0"/>
              </a:rPr>
              <a:t>Swine Flu</a:t>
            </a:r>
            <a:r>
              <a:rPr lang="en-US" sz="1400" dirty="0" smtClean="0">
                <a:latin typeface="Comic Sans MS" pitchFamily="66" charset="0"/>
              </a:rPr>
              <a:t> in 2009 - 2010</a:t>
            </a:r>
          </a:p>
          <a:p>
            <a:pPr eaLnBrk="1" hangingPunct="1">
              <a:lnSpc>
                <a:spcPct val="80000"/>
              </a:lnSpc>
              <a:buFont typeface="Wingdings" pitchFamily="2" charset="2"/>
              <a:buChar char="Ø"/>
              <a:defRPr/>
            </a:pPr>
            <a:endParaRPr lang="en-US" sz="1400" dirty="0" smtClean="0">
              <a:latin typeface="Comic Sans MS" pitchFamily="66" charset="0"/>
            </a:endParaRPr>
          </a:p>
          <a:p>
            <a:pPr eaLnBrk="1" hangingPunct="1">
              <a:lnSpc>
                <a:spcPct val="80000"/>
              </a:lnSpc>
              <a:buFont typeface="Wingdings" pitchFamily="2" charset="2"/>
              <a:buChar char="Ø"/>
              <a:defRPr/>
            </a:pPr>
            <a:r>
              <a:rPr lang="en-US" sz="1400" dirty="0" smtClean="0">
                <a:latin typeface="Comic Sans MS" pitchFamily="66" charset="0"/>
              </a:rPr>
              <a:t>Occur when a new strain of </a:t>
            </a:r>
            <a:r>
              <a:rPr lang="en-US" sz="1400" b="1" dirty="0" smtClean="0">
                <a:latin typeface="Comic Sans MS" pitchFamily="66" charset="0"/>
                <a:hlinkClick r:id="rId4"/>
              </a:rPr>
              <a:t>influenza virus changes</a:t>
            </a:r>
            <a:r>
              <a:rPr lang="en-US" sz="1400" dirty="0" smtClean="0">
                <a:latin typeface="Comic Sans MS" pitchFamily="66" charset="0"/>
              </a:rPr>
              <a:t> in a way that allows it to be transmitted to humans from animals </a:t>
            </a:r>
            <a:r>
              <a:rPr lang="en-US" sz="1100" dirty="0" smtClean="0">
                <a:latin typeface="Comic Sans MS" pitchFamily="66" charset="0"/>
              </a:rPr>
              <a:t>(especially pigs, chickens and ducks). </a:t>
            </a:r>
          </a:p>
          <a:p>
            <a:pPr eaLnBrk="1" hangingPunct="1">
              <a:lnSpc>
                <a:spcPct val="80000"/>
              </a:lnSpc>
              <a:buFont typeface="Wingdings" pitchFamily="2" charset="2"/>
              <a:buChar char="Ø"/>
              <a:defRPr/>
            </a:pPr>
            <a:endParaRPr lang="en-US" sz="1400" dirty="0" smtClean="0">
              <a:latin typeface="Comic Sans MS" pitchFamily="66" charset="0"/>
            </a:endParaRPr>
          </a:p>
          <a:p>
            <a:pPr eaLnBrk="1" hangingPunct="1">
              <a:lnSpc>
                <a:spcPct val="80000"/>
              </a:lnSpc>
              <a:buFont typeface="Wingdings" pitchFamily="2" charset="2"/>
              <a:buChar char="Ø"/>
              <a:defRPr/>
            </a:pPr>
            <a:r>
              <a:rPr lang="en-US" sz="1400" dirty="0" smtClean="0">
                <a:latin typeface="Comic Sans MS" pitchFamily="66" charset="0"/>
              </a:rPr>
              <a:t>These new strains are unaffected by immunity people may have to older human flu strains, so can spread rapidly. </a:t>
            </a:r>
          </a:p>
          <a:p>
            <a:pPr eaLnBrk="1" hangingPunct="1">
              <a:lnSpc>
                <a:spcPct val="80000"/>
              </a:lnSpc>
              <a:buFont typeface="Wingdings" pitchFamily="2" charset="2"/>
              <a:buChar char="Ø"/>
              <a:defRPr/>
            </a:pPr>
            <a:endParaRPr lang="en-US" sz="1400" dirty="0" smtClean="0">
              <a:latin typeface="Comic Sans MS" pitchFamily="66" charset="0"/>
            </a:endParaRPr>
          </a:p>
        </p:txBody>
      </p:sp>
      <p:sp>
        <p:nvSpPr>
          <p:cNvPr id="5123" name="Text Box 16"/>
          <p:cNvSpPr txBox="1">
            <a:spLocks noChangeArrowheads="1"/>
          </p:cNvSpPr>
          <p:nvPr/>
        </p:nvSpPr>
        <p:spPr bwMode="auto">
          <a:xfrm>
            <a:off x="152400" y="152400"/>
            <a:ext cx="5562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666699"/>
                </a:solidFill>
                <a:latin typeface="Comic Sans MS"/>
                <a:cs typeface="Comic Sans MS"/>
              </a:rPr>
              <a:t>Disease,</a:t>
            </a:r>
            <a:r>
              <a:rPr lang="en-US" sz="2800" b="1" dirty="0">
                <a:solidFill>
                  <a:srgbClr val="666699"/>
                </a:solidFill>
                <a:latin typeface="Comic Sans MS"/>
                <a:cs typeface="Comic Sans MS"/>
              </a:rPr>
              <a:t> </a:t>
            </a:r>
            <a:r>
              <a:rPr lang="en-US" sz="2800" b="1" dirty="0">
                <a:solidFill>
                  <a:srgbClr val="666699"/>
                </a:solidFill>
                <a:latin typeface="Curlz MT" pitchFamily="82" charset="0"/>
              </a:rPr>
              <a:t>Please</a:t>
            </a:r>
            <a:r>
              <a:rPr lang="en-US" b="1" dirty="0">
                <a:latin typeface="Comic Sans MS" pitchFamily="66" charset="0"/>
              </a:rPr>
              <a:t>:</a:t>
            </a:r>
            <a:r>
              <a:rPr lang="en-US" sz="2000" b="1" dirty="0">
                <a:latin typeface="Comic Sans MS" pitchFamily="66" charset="0"/>
              </a:rPr>
              <a:t> </a:t>
            </a:r>
            <a:r>
              <a:rPr lang="en-US" sz="2400" b="1" dirty="0" smtClean="0">
                <a:solidFill>
                  <a:schemeClr val="tx1">
                    <a:lumMod val="65000"/>
                    <a:lumOff val="35000"/>
                  </a:schemeClr>
                </a:solidFill>
                <a:latin typeface="Comic Sans MS" pitchFamily="66" charset="0"/>
              </a:rPr>
              <a:t>Influenza Pandemic</a:t>
            </a:r>
            <a:endParaRPr lang="en-US" sz="700" b="1" dirty="0">
              <a:latin typeface="Comic Sans MS" pitchFamily="66" charset="0"/>
            </a:endParaRPr>
          </a:p>
          <a:p>
            <a:pPr eaLnBrk="1" hangingPunct="1">
              <a:spcBef>
                <a:spcPct val="50000"/>
              </a:spcBef>
            </a:pPr>
            <a:r>
              <a:rPr lang="en-US" sz="1400" dirty="0">
                <a:latin typeface="Comic Sans MS" pitchFamily="66" charset="0"/>
              </a:rPr>
              <a:t>Caused by </a:t>
            </a:r>
            <a:r>
              <a:rPr lang="en-US" sz="1600" b="1" dirty="0">
                <a:solidFill>
                  <a:srgbClr val="FF9933"/>
                </a:solidFill>
                <a:latin typeface="Comic Sans MS" pitchFamily="66" charset="0"/>
              </a:rPr>
              <a:t>enveloped</a:t>
            </a:r>
            <a:r>
              <a:rPr lang="en-US" sz="1600" b="1" dirty="0">
                <a:latin typeface="Comic Sans MS" pitchFamily="66" charset="0"/>
              </a:rPr>
              <a:t> </a:t>
            </a:r>
            <a:r>
              <a:rPr lang="en-US" sz="1600" b="1" dirty="0" err="1">
                <a:latin typeface="Comic Sans MS" pitchFamily="66" charset="0"/>
              </a:rPr>
              <a:t>ssRNA</a:t>
            </a:r>
            <a:r>
              <a:rPr lang="en-US" sz="1400" b="1" dirty="0">
                <a:latin typeface="Comic Sans MS" pitchFamily="66" charset="0"/>
              </a:rPr>
              <a:t> </a:t>
            </a:r>
            <a:r>
              <a:rPr lang="en-US" sz="1400" dirty="0">
                <a:latin typeface="Comic Sans MS" pitchFamily="66" charset="0"/>
              </a:rPr>
              <a:t>animal </a:t>
            </a:r>
            <a:r>
              <a:rPr lang="en-US" sz="1400" dirty="0" smtClean="0">
                <a:latin typeface="Comic Sans MS" pitchFamily="66" charset="0"/>
              </a:rPr>
              <a:t>viruses</a:t>
            </a:r>
          </a:p>
        </p:txBody>
      </p:sp>
      <p:sp>
        <p:nvSpPr>
          <p:cNvPr id="5124" name="Text Box 6"/>
          <p:cNvSpPr txBox="1">
            <a:spLocks noChangeArrowheads="1"/>
          </p:cNvSpPr>
          <p:nvPr/>
        </p:nvSpPr>
        <p:spPr bwMode="auto">
          <a:xfrm>
            <a:off x="0" y="6611938"/>
            <a:ext cx="3581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Images: </a:t>
            </a:r>
            <a:r>
              <a:rPr lang="en-US" sz="1000">
                <a:latin typeface="Comic Sans MS" pitchFamily="66" charset="0"/>
                <a:hlinkClick r:id="rId5"/>
              </a:rPr>
              <a:t>Swine flu symptoms</a:t>
            </a:r>
            <a:r>
              <a:rPr lang="en-US" sz="1000">
                <a:latin typeface="Comic Sans MS" pitchFamily="66" charset="0"/>
              </a:rPr>
              <a:t>, CDC; </a:t>
            </a:r>
            <a:r>
              <a:rPr lang="en-US" sz="1000">
                <a:latin typeface="Comic Sans MS" pitchFamily="66" charset="0"/>
                <a:hlinkClick r:id="rId6"/>
              </a:rPr>
              <a:t>H1N1 virions</a:t>
            </a:r>
            <a:r>
              <a:rPr lang="en-US" sz="1000">
                <a:latin typeface="Comic Sans MS" pitchFamily="66" charset="0"/>
              </a:rPr>
              <a:t>, CDC </a:t>
            </a:r>
          </a:p>
        </p:txBody>
      </p:sp>
      <p:pic>
        <p:nvPicPr>
          <p:cNvPr id="5125"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752600"/>
            <a:ext cx="3124200" cy="319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7"/>
          <p:cNvPicPr>
            <a:picLocks noGrp="1" noChangeAspect="1"/>
          </p:cNvPicPr>
          <p:nvPr>
            <p:ph sz="quarter" idx="3"/>
          </p:nvPr>
        </p:nvPicPr>
        <p:blipFill>
          <a:blip r:embed="rId8" cstate="print">
            <a:extLst>
              <a:ext uri="{28A0092B-C50C-407E-A947-70E740481C1C}">
                <a14:useLocalDpi xmlns:a14="http://schemas.microsoft.com/office/drawing/2010/main"/>
              </a:ext>
            </a:extLst>
          </a:blip>
          <a:stretch>
            <a:fillRect/>
          </a:stretch>
        </p:blipFill>
        <p:spPr>
          <a:xfrm rot="6459232">
            <a:off x="6553175" y="4276508"/>
            <a:ext cx="1577792" cy="2131187"/>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127" name="Text Box 6"/>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9"/>
              </a:rPr>
              <a:t>Virtual Microbiology Classroom </a:t>
            </a:r>
            <a:r>
              <a:rPr lang="en-US" sz="1000">
                <a:latin typeface="Comic Sans MS" pitchFamily="66" charset="0"/>
              </a:rPr>
              <a:t>on </a:t>
            </a:r>
            <a:r>
              <a:rPr lang="en-US" sz="1000">
                <a:latin typeface="Comic Sans MS" pitchFamily="66" charset="0"/>
                <a:hlinkClick r:id="rId10"/>
              </a:rPr>
              <a:t>ScienceProfOnline.com</a:t>
            </a:r>
            <a:endParaRPr lang="en-US" sz="1000">
              <a:latin typeface="Comic Sans MS" pitchFamily="66" charset="0"/>
            </a:endParaRPr>
          </a:p>
        </p:txBody>
      </p:sp>
      <p:sp>
        <p:nvSpPr>
          <p:cNvPr id="2" name="TextBox 1"/>
          <p:cNvSpPr txBox="1"/>
          <p:nvPr/>
        </p:nvSpPr>
        <p:spPr>
          <a:xfrm>
            <a:off x="5791200" y="304800"/>
            <a:ext cx="3276600" cy="1338828"/>
          </a:xfrm>
          <a:prstGeom prst="rect">
            <a:avLst/>
          </a:prstGeom>
          <a:noFill/>
        </p:spPr>
        <p:txBody>
          <a:bodyPr wrap="square" rtlCol="0">
            <a:spAutoFit/>
          </a:bodyPr>
          <a:lstStyle/>
          <a:p>
            <a:pPr algn="ctr"/>
            <a:r>
              <a:rPr lang="en-US" sz="1600" b="1" dirty="0">
                <a:solidFill>
                  <a:schemeClr val="bg1">
                    <a:lumMod val="50000"/>
                  </a:schemeClr>
                </a:solidFill>
                <a:latin typeface="Comic Sans MS" pitchFamily="66" charset="0"/>
              </a:rPr>
              <a:t>Where does the influenza virus hide? </a:t>
            </a:r>
            <a:endParaRPr lang="en-US" sz="1600" b="1" dirty="0" smtClean="0">
              <a:solidFill>
                <a:schemeClr val="bg1">
                  <a:lumMod val="50000"/>
                </a:schemeClr>
              </a:solidFill>
              <a:latin typeface="Comic Sans MS" pitchFamily="66" charset="0"/>
            </a:endParaRPr>
          </a:p>
          <a:p>
            <a:pPr algn="ctr"/>
            <a:endParaRPr lang="en-US" sz="300" dirty="0" smtClean="0">
              <a:latin typeface="Comic Sans MS" pitchFamily="66" charset="0"/>
            </a:endParaRPr>
          </a:p>
          <a:p>
            <a:pPr algn="ctr"/>
            <a:r>
              <a:rPr lang="en-US" sz="1400" dirty="0" smtClean="0">
                <a:latin typeface="Comic Sans MS" pitchFamily="66" charset="0"/>
              </a:rPr>
              <a:t>Lots </a:t>
            </a:r>
            <a:r>
              <a:rPr lang="en-US" sz="1400" dirty="0">
                <a:latin typeface="Comic Sans MS" pitchFamily="66" charset="0"/>
              </a:rPr>
              <a:t>of </a:t>
            </a:r>
            <a:r>
              <a:rPr lang="en-US" sz="1400" dirty="0" smtClean="0">
                <a:latin typeface="Comic Sans MS" pitchFamily="66" charset="0"/>
              </a:rPr>
              <a:t>places, </a:t>
            </a:r>
            <a:r>
              <a:rPr lang="en-US" sz="1400" dirty="0">
                <a:latin typeface="Comic Sans MS" pitchFamily="66" charset="0"/>
              </a:rPr>
              <a:t>including ducks, chickens, pigs whales, horses &amp; seals.</a:t>
            </a:r>
            <a:endParaRPr lang="en-US" sz="1600" dirty="0">
              <a:latin typeface="Comic Sans MS" pitchFamily="66" charset="0"/>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6400" y="1981200"/>
            <a:ext cx="5715000" cy="2123658"/>
          </a:xfrm>
          <a:prstGeom prst="rect">
            <a:avLst/>
          </a:prstGeom>
          <a:noFill/>
        </p:spPr>
        <p:txBody>
          <a:bodyPr wrap="square" rtlCol="0">
            <a:spAutoFit/>
          </a:bodyPr>
          <a:lstStyle/>
          <a:p>
            <a:pPr algn="ctr"/>
            <a:r>
              <a:rPr lang="en-US" sz="6600" b="1" dirty="0" smtClean="0">
                <a:solidFill>
                  <a:srgbClr val="0000FF"/>
                </a:solidFill>
                <a:latin typeface="Comic Sans MS"/>
                <a:cs typeface="Comic Sans MS"/>
              </a:rPr>
              <a:t>What is a zoonosis?</a:t>
            </a:r>
            <a:endParaRPr lang="en-US" sz="6600" b="1" dirty="0">
              <a:solidFill>
                <a:srgbClr val="0000FF"/>
              </a:solidFill>
              <a:latin typeface="Comic Sans MS"/>
              <a:cs typeface="Comic Sans MS"/>
            </a:endParaRPr>
          </a:p>
        </p:txBody>
      </p:sp>
      <p:sp>
        <p:nvSpPr>
          <p:cNvPr id="7" name="Text Box 6"/>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2"/>
              </a:rPr>
              <a:t>Virtual Microbiology Classroom </a:t>
            </a:r>
            <a:r>
              <a:rPr lang="en-US" sz="1000">
                <a:latin typeface="Comic Sans MS" pitchFamily="66" charset="0"/>
              </a:rPr>
              <a:t>on </a:t>
            </a:r>
            <a:r>
              <a:rPr lang="en-US" sz="1000">
                <a:latin typeface="Comic Sans MS" pitchFamily="66" charset="0"/>
                <a:hlinkClick r:id="rId3"/>
              </a:rPr>
              <a:t>ScienceProfOnline.com</a:t>
            </a:r>
            <a:endParaRPr lang="en-US" sz="1000">
              <a:latin typeface="Comic Sans MS" pitchFamily="66" charset="0"/>
            </a:endParaRPr>
          </a:p>
        </p:txBody>
      </p:sp>
    </p:spTree>
    <p:extLst>
      <p:ext uri="{BB962C8B-B14F-4D97-AF65-F5344CB8AC3E}">
        <p14:creationId xmlns:p14="http://schemas.microsoft.com/office/powerpoint/2010/main" val="3335078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sz="half" idx="1"/>
          </p:nvPr>
        </p:nvSpPr>
        <p:spPr>
          <a:xfrm>
            <a:off x="152400" y="1981200"/>
            <a:ext cx="5105400" cy="4572000"/>
          </a:xfrm>
        </p:spPr>
        <p:txBody>
          <a:bodyPr/>
          <a:lstStyle/>
          <a:p>
            <a:pPr eaLnBrk="1" hangingPunct="1">
              <a:lnSpc>
                <a:spcPct val="80000"/>
              </a:lnSpc>
              <a:buFont typeface="Wingdings" charset="2"/>
              <a:buChar char="Ø"/>
              <a:defRPr/>
            </a:pPr>
            <a:r>
              <a:rPr lang="en-US" sz="1400" dirty="0">
                <a:latin typeface="Comic Sans MS" pitchFamily="66" charset="0"/>
              </a:rPr>
              <a:t>C</a:t>
            </a:r>
            <a:r>
              <a:rPr lang="en-US" sz="1400" dirty="0" smtClean="0">
                <a:latin typeface="Comic Sans MS" pitchFamily="66" charset="0"/>
              </a:rPr>
              <a:t>auses severe, </a:t>
            </a:r>
            <a:r>
              <a:rPr lang="en-US" sz="1400" dirty="0">
                <a:latin typeface="Comic Sans MS" pitchFamily="66" charset="0"/>
              </a:rPr>
              <a:t>often fatal hemorrhagic fever in humans and other </a:t>
            </a:r>
            <a:r>
              <a:rPr lang="en-US" sz="1400" dirty="0" smtClean="0">
                <a:latin typeface="Comic Sans MS" pitchFamily="66" charset="0"/>
              </a:rPr>
              <a:t>mammals.</a:t>
            </a:r>
          </a:p>
          <a:p>
            <a:pPr eaLnBrk="1" hangingPunct="1">
              <a:lnSpc>
                <a:spcPct val="80000"/>
              </a:lnSpc>
              <a:buFont typeface="Wingdings" charset="2"/>
              <a:buChar char="Ø"/>
              <a:defRPr/>
            </a:pPr>
            <a:endParaRPr lang="en-US" sz="1050" dirty="0">
              <a:latin typeface="Comic Sans MS" pitchFamily="66" charset="0"/>
            </a:endParaRPr>
          </a:p>
          <a:p>
            <a:pPr eaLnBrk="1" hangingPunct="1">
              <a:lnSpc>
                <a:spcPct val="80000"/>
              </a:lnSpc>
              <a:buFont typeface="Wingdings" charset="2"/>
              <a:buChar char="Ø"/>
              <a:defRPr/>
            </a:pPr>
            <a:r>
              <a:rPr lang="en-US" sz="1400" dirty="0">
                <a:latin typeface="Comic Sans MS" pitchFamily="66" charset="0"/>
              </a:rPr>
              <a:t>A</a:t>
            </a:r>
            <a:r>
              <a:rPr lang="en-US" sz="1400" dirty="0" smtClean="0">
                <a:latin typeface="Comic Sans MS" pitchFamily="66" charset="0"/>
              </a:rPr>
              <a:t>ppeared </a:t>
            </a:r>
            <a:r>
              <a:rPr lang="en-US" sz="1400" dirty="0">
                <a:latin typeface="Comic Sans MS" pitchFamily="66" charset="0"/>
              </a:rPr>
              <a:t>in </a:t>
            </a:r>
            <a:r>
              <a:rPr lang="en-US" sz="1400" dirty="0" smtClean="0">
                <a:latin typeface="Comic Sans MS" pitchFamily="66" charset="0"/>
              </a:rPr>
              <a:t>1976 in </a:t>
            </a:r>
            <a:r>
              <a:rPr lang="en-US" sz="1400" dirty="0">
                <a:latin typeface="Comic Sans MS" pitchFamily="66" charset="0"/>
              </a:rPr>
              <a:t>2 simultaneous </a:t>
            </a:r>
            <a:r>
              <a:rPr lang="en-US" sz="1400" dirty="0" smtClean="0">
                <a:latin typeface="Comic Sans MS" pitchFamily="66" charset="0"/>
              </a:rPr>
              <a:t>African outbreaks.</a:t>
            </a:r>
          </a:p>
          <a:p>
            <a:pPr eaLnBrk="1" hangingPunct="1">
              <a:lnSpc>
                <a:spcPct val="80000"/>
              </a:lnSpc>
              <a:buFont typeface="Wingdings" charset="2"/>
              <a:buChar char="Ø"/>
              <a:defRPr/>
            </a:pPr>
            <a:endParaRPr lang="en-US" sz="1050" dirty="0">
              <a:latin typeface="Comic Sans MS" pitchFamily="66" charset="0"/>
            </a:endParaRPr>
          </a:p>
          <a:p>
            <a:pPr eaLnBrk="1" hangingPunct="1">
              <a:lnSpc>
                <a:spcPct val="80000"/>
              </a:lnSpc>
              <a:buFont typeface="Wingdings" charset="2"/>
              <a:buChar char="Ø"/>
              <a:defRPr/>
            </a:pPr>
            <a:r>
              <a:rPr lang="en-US" sz="1400" dirty="0" smtClean="0">
                <a:latin typeface="Comic Sans MS" pitchFamily="66" charset="0"/>
              </a:rPr>
              <a:t>2014 </a:t>
            </a:r>
            <a:r>
              <a:rPr lang="en-US" sz="1400" dirty="0">
                <a:latin typeface="Comic Sans MS" pitchFamily="66" charset="0"/>
              </a:rPr>
              <a:t>Ebola </a:t>
            </a:r>
            <a:r>
              <a:rPr lang="en-US" sz="1400" dirty="0" smtClean="0">
                <a:latin typeface="Comic Sans MS" pitchFamily="66" charset="0"/>
              </a:rPr>
              <a:t>epidemic </a:t>
            </a:r>
            <a:r>
              <a:rPr lang="en-US" sz="1400" dirty="0">
                <a:latin typeface="Comic Sans MS" pitchFamily="66" charset="0"/>
              </a:rPr>
              <a:t>largest in </a:t>
            </a:r>
            <a:r>
              <a:rPr lang="en-US" sz="1400" dirty="0" smtClean="0">
                <a:latin typeface="Comic Sans MS" pitchFamily="66" charset="0"/>
              </a:rPr>
              <a:t>history, more than 10,000 deaths.</a:t>
            </a:r>
            <a:endParaRPr lang="en-US" sz="1400" dirty="0">
              <a:latin typeface="Comic Sans MS" pitchFamily="66" charset="0"/>
            </a:endParaRPr>
          </a:p>
          <a:p>
            <a:pPr marL="0" indent="0" eaLnBrk="1" hangingPunct="1">
              <a:lnSpc>
                <a:spcPct val="80000"/>
              </a:lnSpc>
              <a:buNone/>
              <a:defRPr/>
            </a:pPr>
            <a:endParaRPr lang="en-US" sz="900" dirty="0" smtClean="0">
              <a:latin typeface="Comic Sans MS" pitchFamily="66" charset="0"/>
            </a:endParaRPr>
          </a:p>
          <a:p>
            <a:pPr marL="0" indent="0" eaLnBrk="1" hangingPunct="1">
              <a:lnSpc>
                <a:spcPct val="80000"/>
              </a:lnSpc>
              <a:buNone/>
              <a:defRPr/>
            </a:pPr>
            <a:r>
              <a:rPr lang="en-US" sz="1800" b="1" dirty="0" smtClean="0">
                <a:latin typeface="Comic Sans MS" pitchFamily="66" charset="0"/>
              </a:rPr>
              <a:t>Transmission</a:t>
            </a:r>
            <a:endParaRPr lang="en-US" sz="1800" b="1" dirty="0">
              <a:latin typeface="Comic Sans MS" pitchFamily="66" charset="0"/>
            </a:endParaRPr>
          </a:p>
          <a:p>
            <a:pPr eaLnBrk="1" hangingPunct="1">
              <a:lnSpc>
                <a:spcPct val="80000"/>
              </a:lnSpc>
              <a:buFont typeface="Wingdings" pitchFamily="2" charset="2"/>
              <a:buChar char="Ø"/>
              <a:defRPr/>
            </a:pPr>
            <a:r>
              <a:rPr lang="en-US" sz="1400" dirty="0">
                <a:latin typeface="Comic Sans MS" pitchFamily="66" charset="0"/>
              </a:rPr>
              <a:t>F</a:t>
            </a:r>
            <a:r>
              <a:rPr lang="en-US" sz="1400" dirty="0" smtClean="0">
                <a:latin typeface="Comic Sans MS" pitchFamily="66" charset="0"/>
              </a:rPr>
              <a:t>rom </a:t>
            </a:r>
            <a:r>
              <a:rPr lang="en-US" sz="1400" dirty="0">
                <a:latin typeface="Comic Sans MS" pitchFamily="66" charset="0"/>
              </a:rPr>
              <a:t>wild </a:t>
            </a:r>
            <a:r>
              <a:rPr lang="en-US" sz="1400" dirty="0" smtClean="0">
                <a:latin typeface="Comic Sans MS" pitchFamily="66" charset="0"/>
              </a:rPr>
              <a:t>animals, </a:t>
            </a:r>
            <a:r>
              <a:rPr lang="en-US" sz="1400" dirty="0">
                <a:latin typeface="Comic Sans MS" pitchFamily="66" charset="0"/>
              </a:rPr>
              <a:t>spreads </a:t>
            </a:r>
            <a:r>
              <a:rPr lang="en-US" sz="1400" dirty="0" smtClean="0">
                <a:latin typeface="Comic Sans MS" pitchFamily="66" charset="0"/>
              </a:rPr>
              <a:t>in </a:t>
            </a:r>
            <a:r>
              <a:rPr lang="en-US" sz="1400" dirty="0">
                <a:latin typeface="Comic Sans MS" pitchFamily="66" charset="0"/>
              </a:rPr>
              <a:t>human </a:t>
            </a:r>
            <a:r>
              <a:rPr lang="en-US" sz="1400" dirty="0" smtClean="0">
                <a:latin typeface="Comic Sans MS" pitchFamily="66" charset="0"/>
              </a:rPr>
              <a:t>population.</a:t>
            </a:r>
          </a:p>
          <a:p>
            <a:pPr marL="0" indent="0" eaLnBrk="1" hangingPunct="1">
              <a:lnSpc>
                <a:spcPct val="80000"/>
              </a:lnSpc>
              <a:buNone/>
              <a:defRPr/>
            </a:pPr>
            <a:endParaRPr lang="en-US" sz="1050" dirty="0">
              <a:latin typeface="Comic Sans MS" pitchFamily="66" charset="0"/>
            </a:endParaRPr>
          </a:p>
          <a:p>
            <a:pPr eaLnBrk="1" hangingPunct="1">
              <a:lnSpc>
                <a:spcPct val="80000"/>
              </a:lnSpc>
              <a:buFont typeface="Wingdings" pitchFamily="2" charset="2"/>
              <a:buChar char="Ø"/>
              <a:defRPr/>
            </a:pPr>
            <a:r>
              <a:rPr lang="en-US" sz="1400" dirty="0">
                <a:latin typeface="Comic Sans MS" pitchFamily="66" charset="0"/>
              </a:rPr>
              <a:t>D</a:t>
            </a:r>
            <a:r>
              <a:rPr lang="en-US" sz="1400" dirty="0" smtClean="0">
                <a:latin typeface="Comic Sans MS" pitchFamily="66" charset="0"/>
              </a:rPr>
              <a:t>irect </a:t>
            </a:r>
            <a:r>
              <a:rPr lang="en-US" sz="1400" dirty="0">
                <a:latin typeface="Comic Sans MS" pitchFamily="66" charset="0"/>
              </a:rPr>
              <a:t>contact with bodily fluids of infected people and animals, </a:t>
            </a:r>
            <a:r>
              <a:rPr lang="en-US" sz="1400" dirty="0" smtClean="0">
                <a:latin typeface="Comic Sans MS" pitchFamily="66" charset="0"/>
              </a:rPr>
              <a:t>and contaminated </a:t>
            </a:r>
            <a:r>
              <a:rPr lang="en-US" sz="1400" dirty="0">
                <a:latin typeface="Comic Sans MS" pitchFamily="66" charset="0"/>
              </a:rPr>
              <a:t>surfaces.</a:t>
            </a:r>
          </a:p>
          <a:p>
            <a:pPr eaLnBrk="1" hangingPunct="1">
              <a:lnSpc>
                <a:spcPct val="80000"/>
              </a:lnSpc>
              <a:buFont typeface="Wingdings" pitchFamily="2" charset="2"/>
              <a:buChar char="Ø"/>
              <a:defRPr/>
            </a:pPr>
            <a:endParaRPr lang="en-US" sz="1400" dirty="0">
              <a:latin typeface="Comic Sans MS" pitchFamily="66" charset="0"/>
            </a:endParaRPr>
          </a:p>
          <a:p>
            <a:pPr eaLnBrk="1" hangingPunct="1">
              <a:lnSpc>
                <a:spcPct val="80000"/>
              </a:lnSpc>
              <a:buFont typeface="Wingdings" pitchFamily="2" charset="2"/>
              <a:buChar char="Ø"/>
              <a:defRPr/>
            </a:pPr>
            <a:r>
              <a:rPr lang="en-US" sz="1400" dirty="0">
                <a:latin typeface="Comic Sans MS" pitchFamily="66" charset="0"/>
              </a:rPr>
              <a:t>Health-</a:t>
            </a:r>
            <a:r>
              <a:rPr lang="en-US" sz="1400" dirty="0" smtClean="0">
                <a:latin typeface="Comic Sans MS" pitchFamily="66" charset="0"/>
              </a:rPr>
              <a:t>care infected when precautions </a:t>
            </a:r>
            <a:r>
              <a:rPr lang="en-US" sz="1400" dirty="0">
                <a:latin typeface="Comic Sans MS" pitchFamily="66" charset="0"/>
              </a:rPr>
              <a:t>not strictly practiced.</a:t>
            </a:r>
          </a:p>
          <a:p>
            <a:pPr eaLnBrk="1" hangingPunct="1">
              <a:lnSpc>
                <a:spcPct val="80000"/>
              </a:lnSpc>
              <a:buFont typeface="Wingdings" pitchFamily="2" charset="2"/>
              <a:buChar char="Ø"/>
              <a:defRPr/>
            </a:pPr>
            <a:endParaRPr lang="en-US" sz="1400" dirty="0">
              <a:latin typeface="Comic Sans MS" pitchFamily="66" charset="0"/>
            </a:endParaRPr>
          </a:p>
          <a:p>
            <a:pPr eaLnBrk="1" hangingPunct="1">
              <a:lnSpc>
                <a:spcPct val="80000"/>
              </a:lnSpc>
              <a:buFont typeface="Wingdings" pitchFamily="2" charset="2"/>
              <a:buChar char="Ø"/>
              <a:defRPr/>
            </a:pPr>
            <a:r>
              <a:rPr lang="en-US" sz="1400" dirty="0" smtClean="0">
                <a:latin typeface="Comic Sans MS" pitchFamily="66" charset="0"/>
              </a:rPr>
              <a:t>Traditional African burial ceremonies can </a:t>
            </a:r>
            <a:r>
              <a:rPr lang="en-US" sz="1400" dirty="0">
                <a:latin typeface="Comic Sans MS" pitchFamily="66" charset="0"/>
              </a:rPr>
              <a:t>play a role </a:t>
            </a:r>
            <a:r>
              <a:rPr lang="en-US" sz="1400" dirty="0" smtClean="0">
                <a:latin typeface="Comic Sans MS" pitchFamily="66" charset="0"/>
              </a:rPr>
              <a:t>in transmission.</a:t>
            </a:r>
            <a:endParaRPr lang="en-US" sz="1400" dirty="0">
              <a:latin typeface="Comic Sans MS" pitchFamily="66" charset="0"/>
            </a:endParaRPr>
          </a:p>
          <a:p>
            <a:pPr eaLnBrk="1" hangingPunct="1">
              <a:lnSpc>
                <a:spcPct val="80000"/>
              </a:lnSpc>
              <a:buFont typeface="Wingdings" pitchFamily="2" charset="2"/>
              <a:buChar char="Ø"/>
              <a:defRPr/>
            </a:pPr>
            <a:endParaRPr lang="en-US" sz="1400" dirty="0">
              <a:latin typeface="Comic Sans MS" pitchFamily="66" charset="0"/>
            </a:endParaRPr>
          </a:p>
          <a:p>
            <a:pPr eaLnBrk="1" hangingPunct="1">
              <a:lnSpc>
                <a:spcPct val="80000"/>
              </a:lnSpc>
              <a:buFont typeface="Wingdings" pitchFamily="2" charset="2"/>
              <a:buChar char="Ø"/>
              <a:defRPr/>
            </a:pPr>
            <a:r>
              <a:rPr lang="en-US" sz="1400" dirty="0">
                <a:latin typeface="Comic Sans MS" pitchFamily="66" charset="0"/>
              </a:rPr>
              <a:t>People remain infectious as </a:t>
            </a:r>
            <a:r>
              <a:rPr lang="en-US" sz="1400" dirty="0" smtClean="0">
                <a:latin typeface="Comic Sans MS" pitchFamily="66" charset="0"/>
              </a:rPr>
              <a:t>long as </a:t>
            </a:r>
            <a:r>
              <a:rPr lang="en-US" sz="1400" dirty="0">
                <a:latin typeface="Comic Sans MS" pitchFamily="66" charset="0"/>
              </a:rPr>
              <a:t>body </a:t>
            </a:r>
            <a:r>
              <a:rPr lang="en-US" sz="1400" dirty="0" smtClean="0">
                <a:latin typeface="Comic Sans MS" pitchFamily="66" charset="0"/>
              </a:rPr>
              <a:t>fluids contain </a:t>
            </a:r>
            <a:r>
              <a:rPr lang="en-US" sz="1400" dirty="0">
                <a:latin typeface="Comic Sans MS" pitchFamily="66" charset="0"/>
              </a:rPr>
              <a:t>the virus. </a:t>
            </a:r>
            <a:r>
              <a:rPr lang="en-US" sz="1400" dirty="0" smtClean="0">
                <a:latin typeface="Comic Sans MS" pitchFamily="66" charset="0"/>
              </a:rPr>
              <a:t>Recovered males can transmit through </a:t>
            </a:r>
            <a:r>
              <a:rPr lang="en-US" sz="1400" dirty="0">
                <a:latin typeface="Comic Sans MS" pitchFamily="66" charset="0"/>
              </a:rPr>
              <a:t>semen for up to 7 weeks after </a:t>
            </a:r>
            <a:r>
              <a:rPr lang="en-US" sz="1400" dirty="0" smtClean="0">
                <a:latin typeface="Comic Sans MS" pitchFamily="66" charset="0"/>
              </a:rPr>
              <a:t>recovery.</a:t>
            </a:r>
            <a:endParaRPr lang="en-US" sz="1400" dirty="0">
              <a:latin typeface="Comic Sans MS" pitchFamily="66" charset="0"/>
            </a:endParaRPr>
          </a:p>
          <a:p>
            <a:pPr marL="0" indent="0" eaLnBrk="1" hangingPunct="1">
              <a:lnSpc>
                <a:spcPct val="80000"/>
              </a:lnSpc>
              <a:buNone/>
              <a:defRPr/>
            </a:pPr>
            <a:endParaRPr lang="en-US" sz="1000" dirty="0">
              <a:latin typeface="Comic Sans MS" pitchFamily="66" charset="0"/>
            </a:endParaRPr>
          </a:p>
        </p:txBody>
      </p:sp>
      <p:sp>
        <p:nvSpPr>
          <p:cNvPr id="5124" name="Text Box 6"/>
          <p:cNvSpPr txBox="1">
            <a:spLocks noChangeArrowheads="1"/>
          </p:cNvSpPr>
          <p:nvPr/>
        </p:nvSpPr>
        <p:spPr bwMode="auto">
          <a:xfrm>
            <a:off x="0" y="6611938"/>
            <a:ext cx="3581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latin typeface="Comic Sans MS" pitchFamily="66" charset="0"/>
              </a:rPr>
              <a:t>Images: </a:t>
            </a:r>
            <a:r>
              <a:rPr lang="en-US" sz="1000" dirty="0" smtClean="0">
                <a:latin typeface="Comic Sans MS" pitchFamily="66" charset="0"/>
                <a:hlinkClick r:id="rId3"/>
              </a:rPr>
              <a:t>Ebola symptoms</a:t>
            </a:r>
            <a:r>
              <a:rPr lang="en-US" sz="1000" dirty="0" smtClean="0">
                <a:latin typeface="Comic Sans MS" pitchFamily="66" charset="0"/>
              </a:rPr>
              <a:t>, Wiki.</a:t>
            </a:r>
            <a:endParaRPr lang="en-US" sz="1000" dirty="0">
              <a:latin typeface="Comic Sans MS" pitchFamily="66" charset="0"/>
            </a:endParaRPr>
          </a:p>
        </p:txBody>
      </p:sp>
      <p:sp>
        <p:nvSpPr>
          <p:cNvPr id="5127" name="Text Box 6"/>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4"/>
              </a:rPr>
              <a:t>Virtual Microbiology Classroom </a:t>
            </a:r>
            <a:r>
              <a:rPr lang="en-US" sz="1000">
                <a:latin typeface="Comic Sans MS" pitchFamily="66" charset="0"/>
              </a:rPr>
              <a:t>on </a:t>
            </a:r>
            <a:r>
              <a:rPr lang="en-US" sz="1000">
                <a:latin typeface="Comic Sans MS" pitchFamily="66" charset="0"/>
                <a:hlinkClick r:id="rId5"/>
              </a:rPr>
              <a:t>ScienceProfOnline.com</a:t>
            </a:r>
            <a:endParaRPr lang="en-US" sz="1000">
              <a:latin typeface="Comic Sans MS" pitchFamily="66" charset="0"/>
            </a:endParaRPr>
          </a:p>
        </p:txBody>
      </p:sp>
      <p:pic>
        <p:nvPicPr>
          <p:cNvPr id="14" name="Picture 13" descr="Symptoms_of_ebol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200" y="1596010"/>
            <a:ext cx="3429000" cy="4751650"/>
          </a:xfrm>
          <a:prstGeom prst="rect">
            <a:avLst/>
          </a:prstGeom>
        </p:spPr>
      </p:pic>
      <p:pic>
        <p:nvPicPr>
          <p:cNvPr id="15" name="Picture 14" descr="Ebola-phil-17775_lores.jpg"/>
          <p:cNvPicPr>
            <a:picLocks noChangeAspect="1"/>
          </p:cNvPicPr>
          <p:nvPr/>
        </p:nvPicPr>
        <p:blipFill>
          <a:blip r:embed="rId7">
            <a:alphaModFix amt="27000"/>
            <a:extLst>
              <a:ext uri="{28A0092B-C50C-407E-A947-70E740481C1C}">
                <a14:useLocalDpi xmlns:a14="http://schemas.microsoft.com/office/drawing/2010/main" val="0"/>
              </a:ext>
            </a:extLst>
          </a:blip>
          <a:stretch>
            <a:fillRect/>
          </a:stretch>
        </p:blipFill>
        <p:spPr>
          <a:xfrm>
            <a:off x="76200" y="152400"/>
            <a:ext cx="4343400" cy="1676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4800600" y="152400"/>
            <a:ext cx="4114800" cy="1246495"/>
          </a:xfrm>
          <a:prstGeom prst="rect">
            <a:avLst/>
          </a:prstGeom>
          <a:noFill/>
        </p:spPr>
        <p:txBody>
          <a:bodyPr wrap="square" rtlCol="0">
            <a:spAutoFit/>
          </a:bodyPr>
          <a:lstStyle/>
          <a:p>
            <a:pPr algn="ctr"/>
            <a:r>
              <a:rPr lang="en-US" sz="1600" b="1" dirty="0">
                <a:solidFill>
                  <a:schemeClr val="bg1">
                    <a:lumMod val="50000"/>
                  </a:schemeClr>
                </a:solidFill>
                <a:latin typeface="Comic Sans MS" pitchFamily="66" charset="0"/>
              </a:rPr>
              <a:t>Where does the </a:t>
            </a:r>
            <a:r>
              <a:rPr lang="en-US" sz="1600" b="1" dirty="0" smtClean="0">
                <a:solidFill>
                  <a:schemeClr val="bg1">
                    <a:lumMod val="50000"/>
                  </a:schemeClr>
                </a:solidFill>
                <a:latin typeface="Comic Sans MS" pitchFamily="66" charset="0"/>
              </a:rPr>
              <a:t>Ebola </a:t>
            </a:r>
            <a:r>
              <a:rPr lang="en-US" sz="1600" b="1" dirty="0">
                <a:solidFill>
                  <a:schemeClr val="bg1">
                    <a:lumMod val="50000"/>
                  </a:schemeClr>
                </a:solidFill>
                <a:latin typeface="Comic Sans MS" pitchFamily="66" charset="0"/>
              </a:rPr>
              <a:t>virus hide? </a:t>
            </a:r>
            <a:endParaRPr lang="en-US" sz="1600" b="1" dirty="0" smtClean="0">
              <a:solidFill>
                <a:schemeClr val="bg1">
                  <a:lumMod val="50000"/>
                </a:schemeClr>
              </a:solidFill>
              <a:latin typeface="Comic Sans MS" pitchFamily="66" charset="0"/>
            </a:endParaRPr>
          </a:p>
          <a:p>
            <a:pPr algn="ctr"/>
            <a:endParaRPr lang="en-US" sz="300" dirty="0" smtClean="0">
              <a:latin typeface="Comic Sans MS" pitchFamily="66" charset="0"/>
            </a:endParaRPr>
          </a:p>
          <a:p>
            <a:pPr algn="ctr"/>
            <a:r>
              <a:rPr lang="en-US" sz="1400" dirty="0">
                <a:latin typeface="Comic Sans MS" pitchFamily="66" charset="0"/>
              </a:rPr>
              <a:t>M</a:t>
            </a:r>
            <a:r>
              <a:rPr lang="en-US" sz="1400" dirty="0" smtClean="0">
                <a:latin typeface="Comic Sans MS" pitchFamily="66" charset="0"/>
              </a:rPr>
              <a:t>ay </a:t>
            </a:r>
            <a:r>
              <a:rPr lang="en-US" sz="1400" dirty="0">
                <a:latin typeface="Comic Sans MS" pitchFamily="66" charset="0"/>
              </a:rPr>
              <a:t>be present in more animals than previously </a:t>
            </a:r>
            <a:r>
              <a:rPr lang="en-US" sz="1400" dirty="0" smtClean="0">
                <a:latin typeface="Comic Sans MS" pitchFamily="66" charset="0"/>
              </a:rPr>
              <a:t>thought, including chimpanzees</a:t>
            </a:r>
            <a:r>
              <a:rPr lang="en-US" sz="1400" dirty="0">
                <a:latin typeface="Comic Sans MS" pitchFamily="66" charset="0"/>
              </a:rPr>
              <a:t>, gorillas, fruit bats, monkeys, antelopes, porcupines, rodents, dogs, pigs and humans.</a:t>
            </a:r>
            <a:endParaRPr lang="en-US" dirty="0"/>
          </a:p>
        </p:txBody>
      </p:sp>
      <p:sp>
        <p:nvSpPr>
          <p:cNvPr id="10" name="Text Box 16"/>
          <p:cNvSpPr txBox="1">
            <a:spLocks noChangeArrowheads="1"/>
          </p:cNvSpPr>
          <p:nvPr/>
        </p:nvSpPr>
        <p:spPr bwMode="auto">
          <a:xfrm>
            <a:off x="228600" y="152400"/>
            <a:ext cx="4572000"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666699"/>
                </a:solidFill>
                <a:latin typeface="Comic Sans MS"/>
                <a:cs typeface="Comic Sans MS"/>
              </a:rPr>
              <a:t>Disease</a:t>
            </a:r>
            <a:r>
              <a:rPr lang="en-US" sz="2800" b="1" dirty="0">
                <a:solidFill>
                  <a:srgbClr val="666699"/>
                </a:solidFill>
                <a:latin typeface="Comic Sans MS"/>
                <a:cs typeface="Comic Sans MS"/>
              </a:rPr>
              <a:t> </a:t>
            </a:r>
            <a:r>
              <a:rPr lang="en-US" sz="2800" b="1" dirty="0" smtClean="0">
                <a:solidFill>
                  <a:srgbClr val="666699"/>
                </a:solidFill>
                <a:latin typeface="Curlz MT" pitchFamily="82" charset="0"/>
              </a:rPr>
              <a:t>Please</a:t>
            </a:r>
            <a:r>
              <a:rPr lang="en-US" sz="1600" b="1" dirty="0">
                <a:latin typeface="Comic Sans MS" pitchFamily="66" charset="0"/>
              </a:rPr>
              <a:t>:</a:t>
            </a:r>
            <a:r>
              <a:rPr lang="en-US" b="1" dirty="0">
                <a:latin typeface="Comic Sans MS" pitchFamily="66" charset="0"/>
              </a:rPr>
              <a:t> </a:t>
            </a:r>
            <a:endParaRPr lang="en-US" b="1" dirty="0" smtClean="0">
              <a:latin typeface="Comic Sans MS" pitchFamily="66" charset="0"/>
            </a:endParaRPr>
          </a:p>
          <a:p>
            <a:pPr eaLnBrk="1" hangingPunct="1"/>
            <a:r>
              <a:rPr lang="en-US" sz="2800" b="1" dirty="0" smtClean="0">
                <a:solidFill>
                  <a:srgbClr val="FF0000"/>
                </a:solidFill>
                <a:latin typeface="Comic Sans MS" pitchFamily="66" charset="0"/>
              </a:rPr>
              <a:t>Ebola Virus Disease </a:t>
            </a:r>
          </a:p>
          <a:p>
            <a:pPr eaLnBrk="1" hangingPunct="1"/>
            <a:r>
              <a:rPr lang="en-US" sz="1400" b="1" dirty="0" smtClean="0">
                <a:solidFill>
                  <a:srgbClr val="FF0000"/>
                </a:solidFill>
                <a:latin typeface="Comic Sans MS" pitchFamily="66" charset="0"/>
              </a:rPr>
              <a:t> </a:t>
            </a:r>
            <a:r>
              <a:rPr lang="en-US" sz="1400" dirty="0" smtClean="0">
                <a:latin typeface="Comic Sans MS" pitchFamily="66" charset="0"/>
              </a:rPr>
              <a:t>(a.k.a. Ebola Hemorrhagic Fever)</a:t>
            </a:r>
            <a:endParaRPr lang="en-US" sz="200" dirty="0" smtClean="0">
              <a:latin typeface="Comic Sans MS" pitchFamily="66" charset="0"/>
            </a:endParaRPr>
          </a:p>
          <a:p>
            <a:pPr eaLnBrk="1" hangingPunct="1">
              <a:spcBef>
                <a:spcPct val="50000"/>
              </a:spcBef>
            </a:pPr>
            <a:r>
              <a:rPr lang="en-US" sz="1400" dirty="0" smtClean="0">
                <a:latin typeface="Comic Sans MS" pitchFamily="66" charset="0"/>
              </a:rPr>
              <a:t>Caused by</a:t>
            </a:r>
            <a:r>
              <a:rPr lang="en-US" sz="1600" b="1" dirty="0" smtClean="0">
                <a:latin typeface="Comic Sans MS" pitchFamily="66" charset="0"/>
              </a:rPr>
              <a:t> </a:t>
            </a:r>
            <a:r>
              <a:rPr lang="en-US" sz="1600" b="1" dirty="0" err="1">
                <a:latin typeface="Comic Sans MS" pitchFamily="66" charset="0"/>
              </a:rPr>
              <a:t>ssRNA</a:t>
            </a:r>
            <a:r>
              <a:rPr lang="en-US" sz="1400" b="1" dirty="0">
                <a:latin typeface="Comic Sans MS" pitchFamily="66" charset="0"/>
              </a:rPr>
              <a:t> </a:t>
            </a:r>
            <a:r>
              <a:rPr lang="en-US" sz="1400" dirty="0">
                <a:latin typeface="Comic Sans MS" pitchFamily="66" charset="0"/>
              </a:rPr>
              <a:t>animal </a:t>
            </a:r>
            <a:r>
              <a:rPr lang="en-US" sz="1400" dirty="0" smtClean="0">
                <a:latin typeface="Comic Sans MS" pitchFamily="66" charset="0"/>
              </a:rPr>
              <a:t>viruses, a </a:t>
            </a:r>
            <a:r>
              <a:rPr lang="en-US" sz="1400" dirty="0" err="1" smtClean="0">
                <a:latin typeface="Comic Sans MS" pitchFamily="66" charset="0"/>
              </a:rPr>
              <a:t>filovirus</a:t>
            </a:r>
            <a:endParaRPr lang="en-US" sz="1600" dirty="0">
              <a:latin typeface="Comic Sans MS" pitchFamily="66" charset="0"/>
            </a:endParaRPr>
          </a:p>
        </p:txBody>
      </p:sp>
    </p:spTree>
    <p:extLst>
      <p:ext uri="{BB962C8B-B14F-4D97-AF65-F5344CB8AC3E}">
        <p14:creationId xmlns:p14="http://schemas.microsoft.com/office/powerpoint/2010/main" val="16306182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bola virus disease poster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04800"/>
            <a:ext cx="8456266" cy="6019800"/>
          </a:xfrm>
          <a:prstGeom prst="rect">
            <a:avLst/>
          </a:prstGeom>
        </p:spPr>
      </p:pic>
      <p:pic>
        <p:nvPicPr>
          <p:cNvPr id="8" name="Picture 7" descr="Ebola_virus_viri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152400"/>
            <a:ext cx="1540042" cy="677779"/>
          </a:xfrm>
          <a:prstGeom prst="rect">
            <a:avLst/>
          </a:prstGeom>
          <a:ln>
            <a:noFill/>
          </a:ln>
          <a:effectLst>
            <a:softEdge rad="112500"/>
          </a:effectLst>
        </p:spPr>
      </p:pic>
      <p:sp>
        <p:nvSpPr>
          <p:cNvPr id="9" name="Text Box 6"/>
          <p:cNvSpPr txBox="1">
            <a:spLocks noChangeArrowheads="1"/>
          </p:cNvSpPr>
          <p:nvPr/>
        </p:nvSpPr>
        <p:spPr bwMode="auto">
          <a:xfrm>
            <a:off x="0" y="6611938"/>
            <a:ext cx="3886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latin typeface="Comic Sans MS" pitchFamily="66" charset="0"/>
              </a:rPr>
              <a:t>Images: </a:t>
            </a:r>
            <a:r>
              <a:rPr lang="en-US" sz="1000" dirty="0" smtClean="0">
                <a:latin typeface="Comic Sans MS" pitchFamily="66" charset="0"/>
                <a:hlinkClick r:id="rId4"/>
              </a:rPr>
              <a:t>Ebola Virus</a:t>
            </a:r>
            <a:r>
              <a:rPr lang="en-US" sz="1000" dirty="0" smtClean="0">
                <a:latin typeface="Comic Sans MS" pitchFamily="66" charset="0"/>
              </a:rPr>
              <a:t>, PHIL #10816,CDC, EVD diagram, CDC</a:t>
            </a:r>
            <a:endParaRPr lang="en-US" sz="1000" dirty="0">
              <a:latin typeface="Comic Sans MS" pitchFamily="66" charset="0"/>
            </a:endParaRPr>
          </a:p>
        </p:txBody>
      </p:sp>
      <p:sp>
        <p:nvSpPr>
          <p:cNvPr id="10" name="Text Box 6"/>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5"/>
              </a:rPr>
              <a:t>Virtual Microbiology Classroom </a:t>
            </a:r>
            <a:r>
              <a:rPr lang="en-US" sz="1000">
                <a:latin typeface="Comic Sans MS" pitchFamily="66" charset="0"/>
              </a:rPr>
              <a:t>on </a:t>
            </a:r>
            <a:r>
              <a:rPr lang="en-US" sz="1000">
                <a:latin typeface="Comic Sans MS" pitchFamily="66" charset="0"/>
                <a:hlinkClick r:id="rId6"/>
              </a:rPr>
              <a:t>ScienceProfOnline.com</a:t>
            </a:r>
            <a:endParaRPr lang="en-US" sz="1000">
              <a:latin typeface="Comic Sans MS" pitchFamily="66" charset="0"/>
            </a:endParaRPr>
          </a:p>
        </p:txBody>
      </p:sp>
    </p:spTree>
    <p:extLst>
      <p:ext uri="{BB962C8B-B14F-4D97-AF65-F5344CB8AC3E}">
        <p14:creationId xmlns:p14="http://schemas.microsoft.com/office/powerpoint/2010/main" val="787268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16"/>
          <p:cNvSpPr txBox="1">
            <a:spLocks noChangeArrowheads="1"/>
          </p:cNvSpPr>
          <p:nvPr/>
        </p:nvSpPr>
        <p:spPr bwMode="auto">
          <a:xfrm>
            <a:off x="228600" y="152400"/>
            <a:ext cx="8229600" cy="74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smtClean="0">
                <a:solidFill>
                  <a:srgbClr val="666699"/>
                </a:solidFill>
                <a:latin typeface="Comic Sans MS"/>
                <a:cs typeface="Comic Sans MS"/>
              </a:rPr>
              <a:t>Disease</a:t>
            </a:r>
            <a:r>
              <a:rPr lang="en-US" sz="3200" b="1" dirty="0">
                <a:solidFill>
                  <a:srgbClr val="666699"/>
                </a:solidFill>
                <a:latin typeface="Comic Sans MS" pitchFamily="66" charset="0"/>
              </a:rPr>
              <a:t> </a:t>
            </a:r>
            <a:r>
              <a:rPr lang="en-US" sz="3200" b="1" dirty="0" smtClean="0">
                <a:solidFill>
                  <a:srgbClr val="666699"/>
                </a:solidFill>
                <a:latin typeface="Curlz MT" pitchFamily="82" charset="0"/>
              </a:rPr>
              <a:t>Please</a:t>
            </a:r>
            <a:r>
              <a:rPr lang="en-US" b="1" dirty="0">
                <a:latin typeface="Comic Sans MS" pitchFamily="66" charset="0"/>
              </a:rPr>
              <a:t>:</a:t>
            </a:r>
            <a:r>
              <a:rPr lang="en-US" sz="2000" b="1" dirty="0">
                <a:latin typeface="Comic Sans MS" pitchFamily="66" charset="0"/>
              </a:rPr>
              <a:t> </a:t>
            </a:r>
            <a:r>
              <a:rPr lang="en-US" sz="3200" b="1" dirty="0" smtClean="0">
                <a:solidFill>
                  <a:srgbClr val="FF0000"/>
                </a:solidFill>
                <a:latin typeface="Comic Sans MS" pitchFamily="66" charset="0"/>
              </a:rPr>
              <a:t>Ebola </a:t>
            </a:r>
          </a:p>
          <a:p>
            <a:pPr algn="ctr" eaLnBrk="1" hangingPunct="1">
              <a:spcBef>
                <a:spcPct val="50000"/>
              </a:spcBef>
            </a:pPr>
            <a:endParaRPr lang="en-US" sz="700" b="1" dirty="0">
              <a:latin typeface="Comic Sans MS" pitchFamily="66" charset="0"/>
            </a:endParaRPr>
          </a:p>
        </p:txBody>
      </p:sp>
      <p:sp>
        <p:nvSpPr>
          <p:cNvPr id="5124" name="Text Box 6"/>
          <p:cNvSpPr txBox="1">
            <a:spLocks noChangeArrowheads="1"/>
          </p:cNvSpPr>
          <p:nvPr/>
        </p:nvSpPr>
        <p:spPr bwMode="auto">
          <a:xfrm>
            <a:off x="0" y="6304002"/>
            <a:ext cx="35052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latin typeface="Comic Sans MS" pitchFamily="66" charset="0"/>
              </a:rPr>
              <a:t>Images: </a:t>
            </a:r>
            <a:r>
              <a:rPr lang="en-US" sz="1000" dirty="0" smtClean="0">
                <a:latin typeface="Comic Sans MS" pitchFamily="66" charset="0"/>
              </a:rPr>
              <a:t>Vero cell budding </a:t>
            </a:r>
            <a:r>
              <a:rPr lang="en-US" sz="1000" dirty="0">
                <a:latin typeface="Comic Sans MS" pitchFamily="66" charset="0"/>
              </a:rPr>
              <a:t>E</a:t>
            </a:r>
            <a:r>
              <a:rPr lang="en-US" sz="1000" dirty="0" smtClean="0">
                <a:latin typeface="Comic Sans MS" pitchFamily="66" charset="0"/>
              </a:rPr>
              <a:t>bola viruses, </a:t>
            </a:r>
            <a:r>
              <a:rPr lang="en-US" sz="1000" dirty="0" smtClean="0">
                <a:latin typeface="Comic Sans MS" pitchFamily="66" charset="0"/>
                <a:hlinkClick r:id="rId3" action="ppaction://hlinkfile"/>
              </a:rPr>
              <a:t>Public Health Image Library </a:t>
            </a:r>
            <a:r>
              <a:rPr lang="en-US" sz="1000" dirty="0" smtClean="0">
                <a:latin typeface="Comic Sans MS" pitchFamily="66" charset="0"/>
              </a:rPr>
              <a:t>#17768, </a:t>
            </a:r>
            <a:r>
              <a:rPr lang="en-US" sz="1000" dirty="0" smtClean="0">
                <a:latin typeface="Comic Sans MS" pitchFamily="66" charset="0"/>
                <a:hlinkClick r:id="rId4"/>
              </a:rPr>
              <a:t>Ebola outbreak poster,</a:t>
            </a:r>
            <a:r>
              <a:rPr lang="en-US" sz="1000" dirty="0" smtClean="0">
                <a:latin typeface="Comic Sans MS" pitchFamily="66" charset="0"/>
              </a:rPr>
              <a:t> CDC; </a:t>
            </a:r>
            <a:r>
              <a:rPr lang="en-US" sz="1000" dirty="0" smtClean="0">
                <a:latin typeface="Comic Sans MS" pitchFamily="66" charset="0"/>
                <a:hlinkClick r:id="rId5"/>
              </a:rPr>
              <a:t>BLS-4 hazmat suit</a:t>
            </a:r>
            <a:r>
              <a:rPr lang="en-US" sz="1000" dirty="0" smtClean="0">
                <a:latin typeface="Comic Sans MS" pitchFamily="66" charset="0"/>
              </a:rPr>
              <a:t>, Wiki</a:t>
            </a:r>
            <a:endParaRPr lang="en-US" sz="1000" dirty="0">
              <a:latin typeface="Comic Sans MS" pitchFamily="66" charset="0"/>
            </a:endParaRPr>
          </a:p>
        </p:txBody>
      </p:sp>
      <p:sp>
        <p:nvSpPr>
          <p:cNvPr id="5127" name="Text Box 6"/>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6"/>
              </a:rPr>
              <a:t>Virtual Microbiology Classroom </a:t>
            </a:r>
            <a:r>
              <a:rPr lang="en-US" sz="1000">
                <a:latin typeface="Comic Sans MS" pitchFamily="66" charset="0"/>
              </a:rPr>
              <a:t>on </a:t>
            </a:r>
            <a:r>
              <a:rPr lang="en-US" sz="1000">
                <a:latin typeface="Comic Sans MS" pitchFamily="66" charset="0"/>
                <a:hlinkClick r:id="rId7"/>
              </a:rPr>
              <a:t>ScienceProfOnline.com</a:t>
            </a:r>
            <a:endParaRPr lang="en-US" sz="1000">
              <a:latin typeface="Comic Sans MS" pitchFamily="66" charset="0"/>
            </a:endParaRPr>
          </a:p>
        </p:txBody>
      </p:sp>
      <p:pic>
        <p:nvPicPr>
          <p:cNvPr id="6" name="Picture 5" descr="The_Hot_Zone_(cover).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76600" y="3581400"/>
            <a:ext cx="1477684" cy="2431115"/>
          </a:xfrm>
          <a:prstGeom prst="rect">
            <a:avLst/>
          </a:prstGeom>
        </p:spPr>
      </p:pic>
      <p:pic>
        <p:nvPicPr>
          <p:cNvPr id="7" name="Picture 6" descr="Biosafety_level_4_hazmat_suit.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600" y="3505200"/>
            <a:ext cx="2590800"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Eblola poster-17678_lores.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53000" y="304800"/>
            <a:ext cx="3810000" cy="6019800"/>
          </a:xfrm>
          <a:prstGeom prst="rect">
            <a:avLst/>
          </a:prstGeom>
        </p:spPr>
      </p:pic>
      <p:pic>
        <p:nvPicPr>
          <p:cNvPr id="9" name="Picture 8" descr="Ebola-budding-off-cell-17768_lores.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6800" y="914400"/>
            <a:ext cx="2895600" cy="2438400"/>
          </a:xfrm>
          <a:prstGeom prst="ellipse">
            <a:avLst/>
          </a:prstGeom>
          <a:ln>
            <a:noFill/>
          </a:ln>
          <a:effectLst>
            <a:softEdge rad="112500"/>
          </a:effectLst>
        </p:spPr>
      </p:pic>
    </p:spTree>
    <p:extLst>
      <p:ext uri="{BB962C8B-B14F-4D97-AF65-F5344CB8AC3E}">
        <p14:creationId xmlns:p14="http://schemas.microsoft.com/office/powerpoint/2010/main" val="21232295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sz="half" idx="1"/>
          </p:nvPr>
        </p:nvSpPr>
        <p:spPr>
          <a:xfrm>
            <a:off x="142875" y="974725"/>
            <a:ext cx="5948363" cy="5638800"/>
          </a:xfrm>
        </p:spPr>
        <p:txBody>
          <a:bodyPr/>
          <a:lstStyle/>
          <a:p>
            <a:pPr eaLnBrk="1" hangingPunct="1">
              <a:lnSpc>
                <a:spcPct val="80000"/>
              </a:lnSpc>
              <a:buFontTx/>
              <a:buNone/>
              <a:defRPr/>
            </a:pPr>
            <a:r>
              <a:rPr lang="en-US" sz="1400" dirty="0" smtClean="0">
                <a:latin typeface="Comic Sans MS" pitchFamily="66" charset="0"/>
              </a:rPr>
              <a:t>Caused by </a:t>
            </a:r>
            <a:r>
              <a:rPr lang="en-US" sz="1600" b="1" dirty="0" smtClean="0">
                <a:solidFill>
                  <a:srgbClr val="FF9900"/>
                </a:solidFill>
                <a:latin typeface="Comic Sans MS" pitchFamily="66" charset="0"/>
              </a:rPr>
              <a:t>enveloped </a:t>
            </a:r>
            <a:r>
              <a:rPr lang="en-US" sz="1600" b="1" dirty="0" err="1" smtClean="0">
                <a:latin typeface="Comic Sans MS" pitchFamily="66" charset="0"/>
              </a:rPr>
              <a:t>dsDNA</a:t>
            </a:r>
            <a:r>
              <a:rPr lang="en-US" sz="1600" dirty="0" smtClean="0">
                <a:latin typeface="Comic Sans MS" pitchFamily="66" charset="0"/>
              </a:rPr>
              <a:t> </a:t>
            </a:r>
            <a:r>
              <a:rPr lang="en-US" sz="1400" dirty="0" smtClean="0">
                <a:latin typeface="Comic Sans MS" pitchFamily="66" charset="0"/>
              </a:rPr>
              <a:t>animal viruses </a:t>
            </a:r>
            <a:endParaRPr lang="en-US" sz="1600" dirty="0" smtClean="0">
              <a:latin typeface="Comic Sans MS" pitchFamily="66" charset="0"/>
            </a:endParaRPr>
          </a:p>
          <a:p>
            <a:pPr eaLnBrk="1" hangingPunct="1">
              <a:lnSpc>
                <a:spcPct val="80000"/>
              </a:lnSpc>
              <a:buFontTx/>
              <a:buNone/>
              <a:defRPr/>
            </a:pPr>
            <a:endParaRPr lang="en-US" sz="1400" dirty="0" smtClean="0">
              <a:latin typeface="Comic Sans MS" pitchFamily="66" charset="0"/>
            </a:endParaRPr>
          </a:p>
          <a:p>
            <a:pPr eaLnBrk="1" hangingPunct="1">
              <a:lnSpc>
                <a:spcPct val="80000"/>
              </a:lnSpc>
              <a:buFontTx/>
              <a:buNone/>
              <a:defRPr/>
            </a:pPr>
            <a:r>
              <a:rPr lang="en-US" sz="1400" dirty="0" smtClean="0">
                <a:latin typeface="Comic Sans MS" pitchFamily="66" charset="0"/>
              </a:rPr>
              <a:t>•	</a:t>
            </a:r>
            <a:r>
              <a:rPr lang="en-US" sz="1400" dirty="0">
                <a:latin typeface="Comic Sans MS" pitchFamily="66" charset="0"/>
              </a:rPr>
              <a:t>N</a:t>
            </a:r>
            <a:r>
              <a:rPr lang="en-US" sz="1400" dirty="0" smtClean="0">
                <a:latin typeface="Comic Sans MS" pitchFamily="66" charset="0"/>
              </a:rPr>
              <a:t>ame derived from the Greek word </a:t>
            </a:r>
            <a:r>
              <a:rPr lang="en-US" sz="1400" dirty="0" err="1" smtClean="0">
                <a:latin typeface="Comic Sans MS" pitchFamily="66" charset="0"/>
              </a:rPr>
              <a:t>herpein</a:t>
            </a:r>
            <a:r>
              <a:rPr lang="en-US" sz="1400" dirty="0" smtClean="0">
                <a:latin typeface="Comic Sans MS" pitchFamily="66" charset="0"/>
              </a:rPr>
              <a:t> </a:t>
            </a:r>
            <a:r>
              <a:rPr lang="en-US" sz="1100" dirty="0" smtClean="0">
                <a:latin typeface="Comic Sans MS" pitchFamily="66" charset="0"/>
              </a:rPr>
              <a:t>("to creep")</a:t>
            </a:r>
            <a:r>
              <a:rPr lang="en-US" sz="1400" dirty="0" smtClean="0">
                <a:latin typeface="Comic Sans MS" pitchFamily="66" charset="0"/>
              </a:rPr>
              <a:t>, referring to the latent, recurring infections typical of this group.</a:t>
            </a:r>
          </a:p>
          <a:p>
            <a:pPr eaLnBrk="1" hangingPunct="1">
              <a:lnSpc>
                <a:spcPct val="80000"/>
              </a:lnSpc>
              <a:buFontTx/>
              <a:buNone/>
              <a:defRPr/>
            </a:pPr>
            <a:endParaRPr lang="en-US" sz="1000" dirty="0">
              <a:latin typeface="Comic Sans MS" pitchFamily="66" charset="0"/>
            </a:endParaRPr>
          </a:p>
          <a:p>
            <a:pPr eaLnBrk="1" hangingPunct="1">
              <a:lnSpc>
                <a:spcPct val="80000"/>
              </a:lnSpc>
              <a:defRPr/>
            </a:pPr>
            <a:r>
              <a:rPr lang="en-US" sz="1400" dirty="0" smtClean="0">
                <a:latin typeface="Comic Sans MS" pitchFamily="66" charset="0"/>
              </a:rPr>
              <a:t>Eight known herpes viruses infect humans </a:t>
            </a:r>
            <a:r>
              <a:rPr lang="en-US" sz="1200" dirty="0" smtClean="0">
                <a:latin typeface="Comic Sans MS" pitchFamily="66" charset="0"/>
              </a:rPr>
              <a:t>(Human herpes viruses 1 - 8).</a:t>
            </a:r>
          </a:p>
          <a:p>
            <a:pPr eaLnBrk="1" hangingPunct="1">
              <a:lnSpc>
                <a:spcPct val="80000"/>
              </a:lnSpc>
              <a:defRPr/>
            </a:pPr>
            <a:endParaRPr lang="en-US" sz="1000" dirty="0" smtClean="0">
              <a:latin typeface="Comic Sans MS" pitchFamily="66" charset="0"/>
            </a:endParaRPr>
          </a:p>
          <a:p>
            <a:pPr eaLnBrk="1" hangingPunct="1">
              <a:lnSpc>
                <a:spcPct val="80000"/>
              </a:lnSpc>
              <a:defRPr/>
            </a:pPr>
            <a:r>
              <a:rPr lang="en-US" sz="1400" dirty="0" smtClean="0">
                <a:latin typeface="Comic Sans MS" pitchFamily="66" charset="0"/>
              </a:rPr>
              <a:t>Often cause blistery lesions in the skin and mucous membranes.</a:t>
            </a:r>
          </a:p>
          <a:p>
            <a:pPr eaLnBrk="1" hangingPunct="1">
              <a:lnSpc>
                <a:spcPct val="80000"/>
              </a:lnSpc>
              <a:defRPr/>
            </a:pPr>
            <a:endParaRPr lang="en-US" sz="1000" dirty="0" smtClean="0">
              <a:latin typeface="Comic Sans MS" pitchFamily="66" charset="0"/>
            </a:endParaRPr>
          </a:p>
          <a:p>
            <a:pPr eaLnBrk="1" hangingPunct="1">
              <a:lnSpc>
                <a:spcPct val="80000"/>
              </a:lnSpc>
              <a:defRPr/>
            </a:pPr>
            <a:r>
              <a:rPr lang="en-US" sz="1400" dirty="0" err="1" smtClean="0">
                <a:latin typeface="Comic Sans MS" pitchFamily="66" charset="0"/>
              </a:rPr>
              <a:t>Herpesviruses</a:t>
            </a:r>
            <a:r>
              <a:rPr lang="en-US" sz="1400" dirty="0" smtClean="0">
                <a:latin typeface="Comic Sans MS" pitchFamily="66" charset="0"/>
              </a:rPr>
              <a:t> can exist in</a:t>
            </a:r>
            <a:r>
              <a:rPr lang="en-US" sz="1600" dirty="0" smtClean="0">
                <a:latin typeface="Comic Sans MS" pitchFamily="66" charset="0"/>
              </a:rPr>
              <a:t> </a:t>
            </a:r>
            <a:r>
              <a:rPr lang="en-US" sz="1600" b="1" dirty="0" smtClean="0">
                <a:solidFill>
                  <a:schemeClr val="tx1">
                    <a:lumMod val="65000"/>
                    <a:lumOff val="35000"/>
                  </a:schemeClr>
                </a:solidFill>
                <a:latin typeface="Comic Sans MS" pitchFamily="66" charset="0"/>
              </a:rPr>
              <a:t>latent</a:t>
            </a:r>
            <a:r>
              <a:rPr lang="en-US" sz="1600" dirty="0" smtClean="0">
                <a:latin typeface="Comic Sans MS" pitchFamily="66" charset="0"/>
              </a:rPr>
              <a:t> </a:t>
            </a:r>
            <a:r>
              <a:rPr lang="en-US" sz="1400" dirty="0" smtClean="0">
                <a:latin typeface="Comic Sans MS" pitchFamily="66" charset="0"/>
              </a:rPr>
              <a:t>and </a:t>
            </a:r>
            <a:r>
              <a:rPr lang="en-US" sz="1600" b="1" dirty="0" smtClean="0">
                <a:solidFill>
                  <a:schemeClr val="tx1">
                    <a:lumMod val="65000"/>
                    <a:lumOff val="35000"/>
                  </a:schemeClr>
                </a:solidFill>
                <a:latin typeface="Comic Sans MS" pitchFamily="66" charset="0"/>
              </a:rPr>
              <a:t>actively replicating</a:t>
            </a:r>
            <a:r>
              <a:rPr lang="en-US" sz="1600" dirty="0" smtClean="0">
                <a:latin typeface="Comic Sans MS" pitchFamily="66" charset="0"/>
              </a:rPr>
              <a:t> </a:t>
            </a:r>
            <a:r>
              <a:rPr lang="en-US" sz="1400" dirty="0" smtClean="0">
                <a:latin typeface="Comic Sans MS" pitchFamily="66" charset="0"/>
              </a:rPr>
              <a:t>forms. </a:t>
            </a:r>
          </a:p>
          <a:p>
            <a:pPr eaLnBrk="1" hangingPunct="1">
              <a:lnSpc>
                <a:spcPct val="80000"/>
              </a:lnSpc>
              <a:defRPr/>
            </a:pPr>
            <a:endParaRPr lang="en-US" sz="1000" dirty="0">
              <a:latin typeface="Comic Sans MS" pitchFamily="66" charset="0"/>
            </a:endParaRPr>
          </a:p>
          <a:p>
            <a:pPr eaLnBrk="1" hangingPunct="1">
              <a:lnSpc>
                <a:spcPct val="80000"/>
              </a:lnSpc>
              <a:defRPr/>
            </a:pPr>
            <a:r>
              <a:rPr lang="en-US" sz="1400" dirty="0" smtClean="0">
                <a:latin typeface="Comic Sans MS" pitchFamily="66" charset="0"/>
              </a:rPr>
              <a:t>Antiviral treatments treat active infection but do not cure latent viral disease. </a:t>
            </a:r>
          </a:p>
          <a:p>
            <a:pPr eaLnBrk="1" hangingPunct="1">
              <a:lnSpc>
                <a:spcPct val="80000"/>
              </a:lnSpc>
              <a:defRPr/>
            </a:pPr>
            <a:endParaRPr lang="en-US" sz="1000" dirty="0">
              <a:latin typeface="Comic Sans MS" pitchFamily="66" charset="0"/>
            </a:endParaRPr>
          </a:p>
          <a:p>
            <a:pPr eaLnBrk="1" hangingPunct="1">
              <a:lnSpc>
                <a:spcPct val="80000"/>
              </a:lnSpc>
              <a:defRPr/>
            </a:pPr>
            <a:r>
              <a:rPr lang="en-US" sz="1400" dirty="0" smtClean="0">
                <a:latin typeface="Comic Sans MS" pitchFamily="66" charset="0"/>
              </a:rPr>
              <a:t>The following are </a:t>
            </a:r>
            <a:r>
              <a:rPr lang="en-US" sz="1400" dirty="0" err="1" smtClean="0">
                <a:latin typeface="Comic Sans MS" pitchFamily="66" charset="0"/>
              </a:rPr>
              <a:t>herpesviruses</a:t>
            </a:r>
            <a:r>
              <a:rPr lang="en-US" sz="1400" dirty="0" smtClean="0">
                <a:latin typeface="Comic Sans MS" pitchFamily="66" charset="0"/>
              </a:rPr>
              <a:t>: </a:t>
            </a:r>
          </a:p>
          <a:p>
            <a:pPr eaLnBrk="1" hangingPunct="1">
              <a:lnSpc>
                <a:spcPct val="80000"/>
              </a:lnSpc>
              <a:defRPr/>
            </a:pPr>
            <a:endParaRPr lang="en-US" sz="500" dirty="0" smtClean="0">
              <a:latin typeface="Comic Sans MS" pitchFamily="66" charset="0"/>
            </a:endParaRPr>
          </a:p>
          <a:p>
            <a:pPr eaLnBrk="1" hangingPunct="1">
              <a:lnSpc>
                <a:spcPct val="80000"/>
              </a:lnSpc>
              <a:defRPr/>
            </a:pPr>
            <a:endParaRPr lang="en-US" sz="400" dirty="0" smtClean="0">
              <a:latin typeface="Comic Sans MS" pitchFamily="66" charset="0"/>
            </a:endParaRPr>
          </a:p>
          <a:p>
            <a:pPr lvl="1" eaLnBrk="1" hangingPunct="1">
              <a:lnSpc>
                <a:spcPct val="80000"/>
              </a:lnSpc>
              <a:defRPr/>
            </a:pPr>
            <a:r>
              <a:rPr lang="en-US" sz="1200" b="1" dirty="0" smtClean="0">
                <a:latin typeface="Comic Sans MS" pitchFamily="66" charset="0"/>
              </a:rPr>
              <a:t>Herpes simplex virus 1:</a:t>
            </a:r>
            <a:r>
              <a:rPr lang="en-US" sz="1200" dirty="0" smtClean="0">
                <a:latin typeface="Comic Sans MS" pitchFamily="66" charset="0"/>
              </a:rPr>
              <a:t> associated with mouth chancre sores </a:t>
            </a:r>
            <a:r>
              <a:rPr lang="en-US" sz="1050" dirty="0" smtClean="0">
                <a:latin typeface="Comic Sans MS" pitchFamily="66" charset="0"/>
              </a:rPr>
              <a:t>(HHV-1 aka HSV-1). </a:t>
            </a:r>
          </a:p>
          <a:p>
            <a:pPr lvl="1" eaLnBrk="1" hangingPunct="1">
              <a:lnSpc>
                <a:spcPct val="80000"/>
              </a:lnSpc>
              <a:defRPr/>
            </a:pPr>
            <a:r>
              <a:rPr lang="en-US" sz="1200" b="1" dirty="0" smtClean="0">
                <a:latin typeface="Comic Sans MS" pitchFamily="66" charset="0"/>
              </a:rPr>
              <a:t>Herpes simplex virus 2</a:t>
            </a:r>
            <a:r>
              <a:rPr lang="en-US" sz="1200" dirty="0">
                <a:latin typeface="Comic Sans MS" pitchFamily="66" charset="0"/>
              </a:rPr>
              <a:t>:</a:t>
            </a:r>
            <a:r>
              <a:rPr lang="en-US" sz="1200" dirty="0" smtClean="0">
                <a:latin typeface="Comic Sans MS" pitchFamily="66" charset="0"/>
              </a:rPr>
              <a:t> </a:t>
            </a:r>
            <a:r>
              <a:rPr lang="en-US" sz="1100" dirty="0" smtClean="0">
                <a:latin typeface="Comic Sans MS" pitchFamily="66" charset="0"/>
              </a:rPr>
              <a:t>causes genital lesions </a:t>
            </a:r>
            <a:r>
              <a:rPr lang="en-US" sz="1050" dirty="0" smtClean="0">
                <a:latin typeface="Comic Sans MS" pitchFamily="66" charset="0"/>
              </a:rPr>
              <a:t>(HHV-2 aka HSV-1). </a:t>
            </a:r>
          </a:p>
          <a:p>
            <a:pPr lvl="1" eaLnBrk="1" hangingPunct="1">
              <a:lnSpc>
                <a:spcPct val="80000"/>
              </a:lnSpc>
              <a:defRPr/>
            </a:pPr>
            <a:r>
              <a:rPr lang="en-US" sz="1200" b="1" dirty="0" smtClean="0">
                <a:latin typeface="Comic Sans MS" pitchFamily="66" charset="0"/>
              </a:rPr>
              <a:t>Varicella zoster:</a:t>
            </a:r>
            <a:r>
              <a:rPr lang="en-US" sz="1200" dirty="0" smtClean="0">
                <a:latin typeface="Comic Sans MS" pitchFamily="66" charset="0"/>
              </a:rPr>
              <a:t> </a:t>
            </a:r>
            <a:r>
              <a:rPr lang="en-US" sz="1100" dirty="0" smtClean="0">
                <a:latin typeface="Comic Sans MS" pitchFamily="66" charset="0"/>
              </a:rPr>
              <a:t>causes chicken pox &amp; shingles </a:t>
            </a:r>
            <a:r>
              <a:rPr lang="en-US" sz="1050" dirty="0" smtClean="0">
                <a:latin typeface="Comic Sans MS" pitchFamily="66" charset="0"/>
              </a:rPr>
              <a:t>(HHV-3 aka VZV). </a:t>
            </a:r>
          </a:p>
          <a:p>
            <a:pPr lvl="1" eaLnBrk="1" hangingPunct="1">
              <a:lnSpc>
                <a:spcPct val="80000"/>
              </a:lnSpc>
              <a:defRPr/>
            </a:pPr>
            <a:r>
              <a:rPr lang="en-US" sz="1200" b="1" dirty="0" smtClean="0">
                <a:latin typeface="Comic Sans MS" pitchFamily="66" charset="0"/>
              </a:rPr>
              <a:t>Epstein-Barr virus</a:t>
            </a:r>
            <a:r>
              <a:rPr lang="en-US" sz="1200" dirty="0">
                <a:latin typeface="Comic Sans MS" pitchFamily="66" charset="0"/>
              </a:rPr>
              <a:t>:</a:t>
            </a:r>
            <a:r>
              <a:rPr lang="en-US" sz="1200" dirty="0" smtClean="0">
                <a:latin typeface="Comic Sans MS" pitchFamily="66" charset="0"/>
              </a:rPr>
              <a:t> </a:t>
            </a:r>
            <a:r>
              <a:rPr lang="en-US" sz="1100" dirty="0" smtClean="0">
                <a:latin typeface="Comic Sans MS" pitchFamily="66" charset="0"/>
              </a:rPr>
              <a:t>causes infectious mononucleosis &amp; is associated with </a:t>
            </a:r>
            <a:r>
              <a:rPr lang="en-US" sz="1100" dirty="0" err="1" smtClean="0">
                <a:latin typeface="Comic Sans MS" pitchFamily="66" charset="0"/>
              </a:rPr>
              <a:t>Burkitt's</a:t>
            </a:r>
            <a:r>
              <a:rPr lang="en-US" sz="1100" dirty="0" smtClean="0">
                <a:latin typeface="Comic Sans MS" pitchFamily="66" charset="0"/>
              </a:rPr>
              <a:t> lymphoma </a:t>
            </a:r>
            <a:r>
              <a:rPr lang="en-US" sz="1050" dirty="0" smtClean="0">
                <a:latin typeface="Comic Sans MS" pitchFamily="66" charset="0"/>
              </a:rPr>
              <a:t>(HHV-4 aka EBV).</a:t>
            </a:r>
          </a:p>
          <a:p>
            <a:pPr lvl="1" eaLnBrk="1" hangingPunct="1">
              <a:lnSpc>
                <a:spcPct val="80000"/>
              </a:lnSpc>
              <a:defRPr/>
            </a:pPr>
            <a:r>
              <a:rPr lang="en-US" sz="1200" b="1" dirty="0" smtClean="0">
                <a:latin typeface="Comic Sans MS" pitchFamily="66" charset="0"/>
              </a:rPr>
              <a:t>Cytomegalovirus: </a:t>
            </a:r>
            <a:r>
              <a:rPr lang="en-US" sz="1200" dirty="0" smtClean="0">
                <a:latin typeface="Comic Sans MS" pitchFamily="66" charset="0"/>
              </a:rPr>
              <a:t>can be silent or cause brain damage in newborns </a:t>
            </a:r>
            <a:r>
              <a:rPr lang="en-US" sz="1200" dirty="0">
                <a:latin typeface="Comic Sans MS" pitchFamily="66" charset="0"/>
              </a:rPr>
              <a:t>&amp;</a:t>
            </a:r>
            <a:r>
              <a:rPr lang="en-US" sz="1200" dirty="0" smtClean="0">
                <a:latin typeface="Comic Sans MS" pitchFamily="66" charset="0"/>
              </a:rPr>
              <a:t> blindness in AIDS patients </a:t>
            </a:r>
            <a:r>
              <a:rPr lang="en-US" sz="1100" dirty="0" smtClean="0">
                <a:latin typeface="Comic Sans MS" pitchFamily="66" charset="0"/>
              </a:rPr>
              <a:t>(HHV-5 aka CMV).</a:t>
            </a:r>
          </a:p>
          <a:p>
            <a:pPr lvl="1" eaLnBrk="1" hangingPunct="1">
              <a:lnSpc>
                <a:spcPct val="80000"/>
              </a:lnSpc>
              <a:defRPr/>
            </a:pPr>
            <a:r>
              <a:rPr lang="en-US" sz="1200" b="1" dirty="0" err="1" smtClean="0">
                <a:latin typeface="Comic Sans MS" pitchFamily="66" charset="0"/>
              </a:rPr>
              <a:t>Roseola</a:t>
            </a:r>
            <a:r>
              <a:rPr lang="en-US" sz="1200" b="1" dirty="0" smtClean="0">
                <a:latin typeface="Comic Sans MS" pitchFamily="66" charset="0"/>
              </a:rPr>
              <a:t>: </a:t>
            </a:r>
            <a:r>
              <a:rPr lang="en-US" sz="1200" dirty="0" smtClean="0">
                <a:latin typeface="Comic Sans MS" pitchFamily="66" charset="0"/>
              </a:rPr>
              <a:t>childhood infectious rash &amp; can cause mono-like symptoms in adults </a:t>
            </a:r>
            <a:r>
              <a:rPr lang="en-US" sz="1100" dirty="0" smtClean="0">
                <a:latin typeface="Comic Sans MS" pitchFamily="66" charset="0"/>
              </a:rPr>
              <a:t>(HHV-6 and HHV-7).</a:t>
            </a:r>
          </a:p>
          <a:p>
            <a:pPr lvl="1" eaLnBrk="1" hangingPunct="1">
              <a:lnSpc>
                <a:spcPct val="80000"/>
              </a:lnSpc>
              <a:defRPr/>
            </a:pPr>
            <a:r>
              <a:rPr lang="en-US" sz="1200" b="1" dirty="0" smtClean="0">
                <a:latin typeface="Comic Sans MS" pitchFamily="66" charset="0"/>
              </a:rPr>
              <a:t>Kaposi's sarcoma: </a:t>
            </a:r>
            <a:r>
              <a:rPr lang="en-US" sz="1200" dirty="0" smtClean="0">
                <a:latin typeface="Comic Sans MS" pitchFamily="66" charset="0"/>
              </a:rPr>
              <a:t>an AIDS-associated disease caused by one of seven  known human cancer viruses </a:t>
            </a:r>
            <a:r>
              <a:rPr lang="en-US" sz="1100" dirty="0" smtClean="0">
                <a:latin typeface="Comic Sans MS" pitchFamily="66" charset="0"/>
              </a:rPr>
              <a:t>(</a:t>
            </a:r>
            <a:r>
              <a:rPr lang="en-US" sz="1100" dirty="0" err="1" smtClean="0">
                <a:latin typeface="Comic Sans MS" pitchFamily="66" charset="0"/>
              </a:rPr>
              <a:t>oncoviruses</a:t>
            </a:r>
            <a:r>
              <a:rPr lang="en-US" sz="1100" dirty="0" smtClean="0">
                <a:latin typeface="Comic Sans MS" pitchFamily="66" charset="0"/>
              </a:rPr>
              <a:t>) (HHV-8 and KSHV).</a:t>
            </a:r>
          </a:p>
          <a:p>
            <a:pPr lvl="1" eaLnBrk="1" hangingPunct="1">
              <a:lnSpc>
                <a:spcPct val="80000"/>
              </a:lnSpc>
              <a:defRPr/>
            </a:pPr>
            <a:endParaRPr lang="en-US" sz="1200" dirty="0" smtClean="0">
              <a:latin typeface="Comic Sans MS" pitchFamily="66" charset="0"/>
            </a:endParaRPr>
          </a:p>
          <a:p>
            <a:pPr lvl="1" eaLnBrk="1" hangingPunct="1">
              <a:lnSpc>
                <a:spcPct val="80000"/>
              </a:lnSpc>
              <a:buFontTx/>
              <a:buNone/>
              <a:defRPr/>
            </a:pPr>
            <a:endParaRPr lang="en-US" sz="1200" dirty="0" smtClean="0">
              <a:latin typeface="Comic Sans MS" pitchFamily="66" charset="0"/>
            </a:endParaRPr>
          </a:p>
        </p:txBody>
      </p:sp>
      <p:sp>
        <p:nvSpPr>
          <p:cNvPr id="6147" name="Rectangle 8"/>
          <p:cNvSpPr>
            <a:spLocks noChangeArrowheads="1"/>
          </p:cNvSpPr>
          <p:nvPr/>
        </p:nvSpPr>
        <p:spPr bwMode="auto">
          <a:xfrm>
            <a:off x="-163513" y="1439863"/>
            <a:ext cx="184151"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20000"/>
              </a:spcBef>
            </a:pPr>
            <a:endParaRPr lang="en-US" sz="1600" b="1">
              <a:latin typeface="Comic Sans MS" pitchFamily="66" charset="0"/>
            </a:endParaRPr>
          </a:p>
        </p:txBody>
      </p:sp>
      <p:sp>
        <p:nvSpPr>
          <p:cNvPr id="6148" name="Rectangle 2"/>
          <p:cNvSpPr txBox="1">
            <a:spLocks noChangeArrowheads="1"/>
          </p:cNvSpPr>
          <p:nvPr/>
        </p:nvSpPr>
        <p:spPr bwMode="auto">
          <a:xfrm>
            <a:off x="142875" y="76200"/>
            <a:ext cx="8534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solidFill>
                  <a:srgbClr val="666699"/>
                </a:solidFill>
                <a:latin typeface="Comic Sans MS"/>
                <a:cs typeface="Comic Sans MS"/>
              </a:rPr>
              <a:t>Disease, </a:t>
            </a:r>
            <a:r>
              <a:rPr lang="en-US" sz="2800" b="1" dirty="0">
                <a:solidFill>
                  <a:srgbClr val="666699"/>
                </a:solidFill>
                <a:latin typeface="Curlz MT" pitchFamily="82" charset="0"/>
              </a:rPr>
              <a:t>Please:</a:t>
            </a:r>
            <a:r>
              <a:rPr lang="en-US" sz="4400" dirty="0">
                <a:solidFill>
                  <a:schemeClr val="tx2"/>
                </a:solidFill>
              </a:rPr>
              <a:t> </a:t>
            </a:r>
            <a:r>
              <a:rPr lang="en-US" sz="4400" dirty="0" smtClean="0">
                <a:solidFill>
                  <a:schemeClr val="tx2"/>
                </a:solidFill>
              </a:rPr>
              <a:t> </a:t>
            </a:r>
            <a:r>
              <a:rPr lang="en-US" sz="2800" b="1" dirty="0" smtClean="0">
                <a:solidFill>
                  <a:schemeClr val="tx1">
                    <a:lumMod val="65000"/>
                    <a:lumOff val="35000"/>
                  </a:schemeClr>
                </a:solidFill>
                <a:latin typeface="Comic Sans MS" pitchFamily="66" charset="0"/>
              </a:rPr>
              <a:t>Herpes</a:t>
            </a:r>
            <a:endParaRPr lang="en-US" sz="2800" dirty="0">
              <a:solidFill>
                <a:schemeClr val="tx1">
                  <a:lumMod val="65000"/>
                  <a:lumOff val="35000"/>
                </a:schemeClr>
              </a:solidFill>
              <a:latin typeface="Comic Sans MS" pitchFamily="66" charset="0"/>
            </a:endParaRPr>
          </a:p>
        </p:txBody>
      </p:sp>
      <p:pic>
        <p:nvPicPr>
          <p:cNvPr id="6149" name="Content Placeholder 3"/>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394450" y="325438"/>
            <a:ext cx="2451100" cy="1701800"/>
          </a:xfrm>
          <a:prstGeom prst="rect">
            <a:avLst/>
          </a:prstGeom>
          <a:ln>
            <a:noFill/>
          </a:ln>
          <a:effectLst>
            <a:outerShdw blurRad="292100" dist="139700" dir="2700000" algn="tl" rotWithShape="0">
              <a:srgbClr val="333333">
                <a:alpha val="65000"/>
              </a:srgbClr>
            </a:outerShdw>
          </a:effectLst>
        </p:spPr>
      </p:pic>
      <p:sp>
        <p:nvSpPr>
          <p:cNvPr id="6150" name="Rectangle 5"/>
          <p:cNvSpPr>
            <a:spLocks noChangeArrowheads="1"/>
          </p:cNvSpPr>
          <p:nvPr/>
        </p:nvSpPr>
        <p:spPr bwMode="auto">
          <a:xfrm>
            <a:off x="5943600" y="2203450"/>
            <a:ext cx="3022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100" i="1"/>
              <a:t>“When I get a cold sore, I put Carmex on it, because Carmex is supposed to alleviate cold sores. </a:t>
            </a:r>
          </a:p>
          <a:p>
            <a:pPr algn="r"/>
            <a:endParaRPr lang="en-US" sz="1100" i="1"/>
          </a:p>
          <a:p>
            <a:pPr algn="r"/>
            <a:r>
              <a:rPr lang="en-US" sz="1100" i="1"/>
              <a:t> I don't know if it does help, but it will make them more shiny and noticeable. </a:t>
            </a:r>
          </a:p>
          <a:p>
            <a:pPr algn="r"/>
            <a:endParaRPr lang="en-US" sz="700" i="1"/>
          </a:p>
          <a:p>
            <a:pPr algn="r"/>
            <a:r>
              <a:rPr lang="en-US" sz="1100" i="1"/>
              <a:t>It's like cold-sore-highlighter. </a:t>
            </a:r>
          </a:p>
          <a:p>
            <a:pPr algn="r"/>
            <a:endParaRPr lang="en-US" sz="700" i="1"/>
          </a:p>
          <a:p>
            <a:pPr algn="r"/>
            <a:r>
              <a:rPr lang="en-US" sz="1100" i="1"/>
              <a:t>                    Maybe they could come up 	with an arrow that heals cold sores.”</a:t>
            </a:r>
          </a:p>
          <a:p>
            <a:pPr algn="r"/>
            <a:endParaRPr lang="en-US" sz="800"/>
          </a:p>
          <a:p>
            <a:pPr algn="r"/>
            <a:r>
              <a:rPr lang="en-US" sz="1200"/>
              <a:t>– Mitch Hedberg</a:t>
            </a:r>
          </a:p>
        </p:txBody>
      </p:sp>
      <p:sp>
        <p:nvSpPr>
          <p:cNvPr id="7" name="Right Arrow 6"/>
          <p:cNvSpPr/>
          <p:nvPr/>
        </p:nvSpPr>
        <p:spPr>
          <a:xfrm rot="12568156">
            <a:off x="7651750" y="1308100"/>
            <a:ext cx="609600" cy="28733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603495">
            <a:off x="6085418" y="3385445"/>
            <a:ext cx="739237" cy="9569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3"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9700" y="4743450"/>
            <a:ext cx="24765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Text Box 6"/>
          <p:cNvSpPr txBox="1">
            <a:spLocks noChangeArrowheads="1"/>
          </p:cNvSpPr>
          <p:nvPr/>
        </p:nvSpPr>
        <p:spPr bwMode="auto">
          <a:xfrm>
            <a:off x="0" y="6457950"/>
            <a:ext cx="3352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latin typeface="Comic Sans MS" pitchFamily="66" charset="0"/>
              </a:rPr>
              <a:t>Images: HSV-1 lesion, </a:t>
            </a:r>
            <a:r>
              <a:rPr lang="en-US" sz="1000" dirty="0">
                <a:latin typeface="Comic Sans MS" pitchFamily="66" charset="0"/>
                <a:hlinkClick r:id="rId6"/>
              </a:rPr>
              <a:t>PHIL </a:t>
            </a:r>
            <a:r>
              <a:rPr lang="en-US" sz="1000" dirty="0">
                <a:latin typeface="Comic Sans MS" pitchFamily="66" charset="0"/>
              </a:rPr>
              <a:t>#1573; </a:t>
            </a:r>
            <a:r>
              <a:rPr lang="en-US" sz="1000" dirty="0">
                <a:latin typeface="Comic Sans MS" pitchFamily="66" charset="0"/>
                <a:hlinkClick r:id="rId7"/>
              </a:rPr>
              <a:t>Mitch Hedberg, </a:t>
            </a:r>
            <a:r>
              <a:rPr lang="en-US" sz="1000" dirty="0">
                <a:latin typeface="Comic Sans MS" pitchFamily="66" charset="0"/>
              </a:rPr>
              <a:t>W</a:t>
            </a:r>
            <a:r>
              <a:rPr lang="en-US" sz="1000" dirty="0">
                <a:latin typeface="Comic Sans MS" pitchFamily="66" charset="0"/>
                <a:hlinkClick r:id="rId8"/>
              </a:rPr>
              <a:t>i</a:t>
            </a:r>
            <a:r>
              <a:rPr lang="en-US" sz="1000" dirty="0">
                <a:latin typeface="Comic Sans MS" pitchFamily="66" charset="0"/>
              </a:rPr>
              <a:t>ki; </a:t>
            </a:r>
            <a:r>
              <a:rPr lang="en-US" sz="1000" dirty="0" err="1">
                <a:latin typeface="Comic Sans MS" pitchFamily="66" charset="0"/>
              </a:rPr>
              <a:t>Herpesviruses</a:t>
            </a:r>
            <a:r>
              <a:rPr lang="en-US" sz="1000" dirty="0">
                <a:latin typeface="Comic Sans MS" pitchFamily="66" charset="0"/>
              </a:rPr>
              <a:t>, </a:t>
            </a:r>
            <a:r>
              <a:rPr lang="en-US" sz="1000" dirty="0">
                <a:latin typeface="Comic Sans MS" pitchFamily="66" charset="0"/>
                <a:hlinkClick r:id="rId6"/>
              </a:rPr>
              <a:t>PHIL</a:t>
            </a:r>
            <a:r>
              <a:rPr lang="en-US" sz="1000" dirty="0">
                <a:latin typeface="Comic Sans MS" pitchFamily="66" charset="0"/>
              </a:rPr>
              <a:t> #2171.</a:t>
            </a:r>
          </a:p>
        </p:txBody>
      </p:sp>
      <p:sp>
        <p:nvSpPr>
          <p:cNvPr id="6155" name="Text Box 6"/>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9"/>
              </a:rPr>
              <a:t>Virtual Microbiology Classroom </a:t>
            </a:r>
            <a:r>
              <a:rPr lang="en-US" sz="1000">
                <a:latin typeface="Comic Sans MS" pitchFamily="66" charset="0"/>
              </a:rPr>
              <a:t>on </a:t>
            </a:r>
            <a:r>
              <a:rPr lang="en-US" sz="1000">
                <a:latin typeface="Comic Sans MS" pitchFamily="66" charset="0"/>
                <a:hlinkClick r:id="rId10"/>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26924</TotalTime>
  <Words>3093</Words>
  <Application>Microsoft Macintosh PowerPoint</Application>
  <PresentationFormat>On-screen Show (4:3)</PresentationFormat>
  <Paragraphs>473</Paragraphs>
  <Slides>25</Slides>
  <Notes>22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PowerPoint Presentation</vt:lpstr>
      <vt:lpstr>Meet the Microbes:  Viruses </vt:lpstr>
      <vt:lpstr>How Are Viruses Classified?</vt:lpstr>
      <vt:lpstr>PowerPoint Presentation</vt:lpstr>
      <vt:lpstr>PowerPoint Presentation</vt:lpstr>
      <vt:lpstr>PowerPoint Presentation</vt:lpstr>
      <vt:lpstr>PowerPoint Presentation</vt:lpstr>
      <vt:lpstr>PowerPoint Presentation</vt:lpstr>
      <vt:lpstr>PowerPoint Presentation</vt:lpstr>
      <vt:lpstr>Review your understanding  of viruses by viewing: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Hidden Viruses</vt:lpstr>
      <vt:lpstr>Genetic instructions of all living things are encoded in the nucleic acid DNA.   The genetic material of viruses is more varied: ssRNA,  dsRNA, ssDNA or dsDNA.    Q: Only one type of genome allows a virus to become hidden. Which one?</vt:lpstr>
      <vt:lpstr>Modified “Live” Virus Vaccines vs “Killed” Viruses Vaccines</vt:lpstr>
      <vt:lpstr>PowerPoint Presentation</vt:lpstr>
      <vt:lpstr>         Are microbes intimidating you?  Do yourself a favor. Use the…                 Virtual Microbiology                        Classroom (VMC) !  The VMC is full of resources to help you succeed, including:</vt:lpstr>
    </vt:vector>
  </TitlesOfParts>
  <Company>Online Learning Resources,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Viruses Microbiology Lecture PowerPoint</dc:title>
  <dc:subject>types of viruses</dc:subject>
  <dc:creator>Tami Port</dc:creator>
  <cp:keywords>virus types, microbiology viruses, virus lecture powerpoint, free virus lecture, types of viruses ppt</cp:keywords>
  <dc:description>PowerPoint lecture on Types of Viruses used in an actual college microbiology classroom.</dc:description>
  <cp:lastModifiedBy>Voicemail</cp:lastModifiedBy>
  <cp:revision>323</cp:revision>
  <dcterms:created xsi:type="dcterms:W3CDTF">2008-01-23T13:00:39Z</dcterms:created>
  <dcterms:modified xsi:type="dcterms:W3CDTF">2015-03-24T19:35:38Z</dcterms:modified>
  <cp:category>Microbiology Lecture PowerPoint</cp:category>
</cp:coreProperties>
</file>